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8" r:id="rId2"/>
    <p:sldId id="259" r:id="rId3"/>
    <p:sldId id="260" r:id="rId4"/>
    <p:sldId id="261" r:id="rId5"/>
    <p:sldId id="263" r:id="rId6"/>
    <p:sldId id="272" r:id="rId7"/>
    <p:sldId id="264" r:id="rId8"/>
    <p:sldId id="265" r:id="rId9"/>
    <p:sldId id="273" r:id="rId10"/>
    <p:sldId id="271" r:id="rId11"/>
    <p:sldId id="275" r:id="rId12"/>
    <p:sldId id="276" r:id="rId13"/>
    <p:sldId id="277" r:id="rId14"/>
    <p:sldId id="278" r:id="rId15"/>
    <p:sldId id="279" r:id="rId16"/>
    <p:sldId id="280" r:id="rId17"/>
    <p:sldId id="281" r:id="rId18"/>
    <p:sldId id="282" r:id="rId19"/>
    <p:sldId id="283"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86" d="100"/>
          <a:sy n="86" d="100"/>
        </p:scale>
        <p:origin x="-15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CC71E0-243B-4993-936D-89BB6B56C5BF}" type="datetimeFigureOut">
              <a:rPr lang="ru-RU" smtClean="0"/>
              <a:t>09.09.2020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CA8236-E718-44E6-B480-8808F8254CE4}"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a:ln/>
        </p:spPr>
      </p:sp>
      <p:sp>
        <p:nvSpPr>
          <p:cNvPr id="14339" name="Заметки 2"/>
          <p:cNvSpPr>
            <a:spLocks noGrp="1"/>
          </p:cNvSpPr>
          <p:nvPr>
            <p:ph type="body" idx="1"/>
          </p:nvPr>
        </p:nvSpPr>
        <p:spPr>
          <a:noFill/>
        </p:spPr>
        <p:txBody>
          <a:bodyPr/>
          <a:lstStyle/>
          <a:p>
            <a:endParaRPr lang="ru-RU" altLang="ru-RU" smtClean="0"/>
          </a:p>
        </p:txBody>
      </p:sp>
      <p:sp>
        <p:nvSpPr>
          <p:cNvPr id="14340" name="Номер слайда 3"/>
          <p:cNvSpPr>
            <a:spLocks noGrp="1"/>
          </p:cNvSpPr>
          <p:nvPr>
            <p:ph type="sldNum" sz="quarter" idx="5"/>
          </p:nvPr>
        </p:nvSpPr>
        <p:spPr>
          <a:noFill/>
          <a:ln>
            <a:miter lim="800000"/>
            <a:headEnd/>
            <a:tailEnd/>
          </a:ln>
        </p:spPr>
        <p:txBody>
          <a:bodyPr/>
          <a:lstStyle/>
          <a:p>
            <a:fld id="{90B8AE5B-C36D-4CB2-8E08-CDFD9D141DCA}" type="slidenum">
              <a:rPr lang="ru-RU" altLang="ru-RU" smtClean="0"/>
              <a:pPr/>
              <a:t>14</a:t>
            </a:fld>
            <a:endParaRPr lang="ru-RU"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C82FFF3E-5F57-4AD2-A789-B6F4AD2B553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82FFF3E-5F57-4AD2-A789-B6F4AD2B553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82FFF3E-5F57-4AD2-A789-B6F4AD2B553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82FFF3E-5F57-4AD2-A789-B6F4AD2B553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C82FFF3E-5F57-4AD2-A789-B6F4AD2B553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C82FFF3E-5F57-4AD2-A789-B6F4AD2B553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C82FFF3E-5F57-4AD2-A789-B6F4AD2B553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82FFF3E-5F57-4AD2-A789-B6F4AD2B553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82FFF3E-5F57-4AD2-A789-B6F4AD2B553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82FFF3E-5F57-4AD2-A789-B6F4AD2B553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21D82E84-BE16-47F5-BDA3-758F9579C23F}" type="datetimeFigureOut">
              <a:rPr lang="ru-RU" smtClean="0"/>
              <a:pPr/>
              <a:t>09.09.2020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82FFF3E-5F57-4AD2-A789-B6F4AD2B553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1D82E84-BE16-47F5-BDA3-758F9579C23F}" type="datetimeFigureOut">
              <a:rPr lang="ru-RU" smtClean="0"/>
              <a:pPr/>
              <a:t>09.09.2020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82FFF3E-5F57-4AD2-A789-B6F4AD2B553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cnit.pgu.serpukhov.su/koi/period1.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cnit.pgu.serpukhov.su/koi/period2.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cnit.pgu.serpukhov.su/koi/period4.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23528" y="260648"/>
            <a:ext cx="8496944" cy="6264696"/>
          </a:xfrm>
        </p:spPr>
        <p:txBody>
          <a:bodyPr>
            <a:normAutofit fontScale="32500" lnSpcReduction="20000"/>
          </a:bodyPr>
          <a:lstStyle/>
          <a:p>
            <a:pPr algn="ctr"/>
            <a:r>
              <a:rPr lang="ru-RU" sz="8000" dirty="0">
                <a:solidFill>
                  <a:schemeClr val="tx1"/>
                </a:solidFill>
                <a:latin typeface="Times New Roman" pitchFamily="18" charset="0"/>
                <a:cs typeface="Times New Roman" pitchFamily="18" charset="0"/>
              </a:rPr>
              <a:t>Министерство образования и науки Республики Казахстан</a:t>
            </a:r>
          </a:p>
          <a:p>
            <a:pPr algn="ctr"/>
            <a:r>
              <a:rPr lang="ru-RU" sz="8000" dirty="0">
                <a:solidFill>
                  <a:schemeClr val="tx1"/>
                </a:solidFill>
                <a:latin typeface="Times New Roman" pitchFamily="18" charset="0"/>
                <a:cs typeface="Times New Roman" pitchFamily="18" charset="0"/>
              </a:rPr>
              <a:t>ВОСТОЧНО-КАЗАХСТАНСКИЙ ГОСУДАРСТВЕННЫЙ</a:t>
            </a:r>
          </a:p>
          <a:p>
            <a:pPr algn="ctr"/>
            <a:r>
              <a:rPr lang="ru-RU" sz="8000" dirty="0">
                <a:solidFill>
                  <a:schemeClr val="tx1"/>
                </a:solidFill>
                <a:latin typeface="Times New Roman" pitchFamily="18" charset="0"/>
                <a:cs typeface="Times New Roman" pitchFamily="18" charset="0"/>
              </a:rPr>
              <a:t>ТЕХНИЧЕСКИЙ УНИВЕРСИТЕТ им. Д. СЕРИКБАЕВА</a:t>
            </a:r>
          </a:p>
          <a:p>
            <a:pPr algn="ctr"/>
            <a:r>
              <a:rPr lang="ru-RU" sz="8000" dirty="0">
                <a:solidFill>
                  <a:schemeClr val="tx1"/>
                </a:solidFill>
                <a:latin typeface="Times New Roman" pitchFamily="18" charset="0"/>
                <a:cs typeface="Times New Roman" pitchFamily="18" charset="0"/>
              </a:rPr>
              <a:t> </a:t>
            </a:r>
          </a:p>
          <a:p>
            <a:pPr algn="ctr"/>
            <a:r>
              <a:rPr lang="ru-RU" sz="8000" dirty="0">
                <a:solidFill>
                  <a:schemeClr val="tx1"/>
                </a:solidFill>
                <a:latin typeface="Times New Roman" pitchFamily="18" charset="0"/>
                <a:cs typeface="Times New Roman" pitchFamily="18" charset="0"/>
              </a:rPr>
              <a:t>Факультет наук о земле</a:t>
            </a:r>
          </a:p>
          <a:p>
            <a:pPr algn="ctr"/>
            <a:r>
              <a:rPr lang="ru-RU" sz="8000" dirty="0">
                <a:solidFill>
                  <a:schemeClr val="tx1"/>
                </a:solidFill>
                <a:latin typeface="Times New Roman" pitchFamily="18" charset="0"/>
                <a:cs typeface="Times New Roman" pitchFamily="18" charset="0"/>
              </a:rPr>
              <a:t>Кафедра «Геодезия, картография и кадастр»</a:t>
            </a:r>
          </a:p>
          <a:p>
            <a:pPr algn="ctr"/>
            <a:r>
              <a:rPr lang="ru-RU" sz="8000" dirty="0">
                <a:solidFill>
                  <a:schemeClr val="tx1"/>
                </a:solidFill>
                <a:latin typeface="Times New Roman" pitchFamily="18" charset="0"/>
                <a:cs typeface="Times New Roman" pitchFamily="18" charset="0"/>
              </a:rPr>
              <a:t> </a:t>
            </a:r>
          </a:p>
          <a:p>
            <a:pPr algn="ctr"/>
            <a:r>
              <a:rPr lang="ru-RU" sz="8000" dirty="0">
                <a:solidFill>
                  <a:schemeClr val="tx1"/>
                </a:solidFill>
                <a:latin typeface="Times New Roman" pitchFamily="18" charset="0"/>
                <a:cs typeface="Times New Roman" pitchFamily="18" charset="0"/>
              </a:rPr>
              <a:t> </a:t>
            </a:r>
          </a:p>
          <a:p>
            <a:pPr algn="ctr"/>
            <a:r>
              <a:rPr lang="ru-RU" sz="8000" dirty="0">
                <a:solidFill>
                  <a:schemeClr val="tx1"/>
                </a:solidFill>
                <a:latin typeface="Times New Roman" pitchFamily="18" charset="0"/>
                <a:cs typeface="Times New Roman" pitchFamily="18" charset="0"/>
              </a:rPr>
              <a:t> </a:t>
            </a:r>
          </a:p>
          <a:p>
            <a:pPr algn="ctr"/>
            <a:r>
              <a:rPr lang="ru-RU" sz="8000" dirty="0" smtClean="0">
                <a:solidFill>
                  <a:schemeClr val="tx1"/>
                </a:solidFill>
                <a:latin typeface="Times New Roman" pitchFamily="18" charset="0"/>
                <a:cs typeface="Times New Roman" pitchFamily="18" charset="0"/>
              </a:rPr>
              <a:t>Лекция № 2</a:t>
            </a:r>
            <a:endParaRPr lang="ru-RU" sz="8000" dirty="0">
              <a:solidFill>
                <a:schemeClr val="tx1"/>
              </a:solidFill>
              <a:latin typeface="Times New Roman" pitchFamily="18" charset="0"/>
              <a:cs typeface="Times New Roman" pitchFamily="18" charset="0"/>
            </a:endParaRPr>
          </a:p>
          <a:p>
            <a:pPr algn="ctr"/>
            <a:r>
              <a:rPr lang="ru-RU" sz="8000" dirty="0">
                <a:solidFill>
                  <a:schemeClr val="tx1"/>
                </a:solidFill>
                <a:latin typeface="Times New Roman" pitchFamily="18" charset="0"/>
                <a:cs typeface="Times New Roman" pitchFamily="18" charset="0"/>
              </a:rPr>
              <a:t>на тему: </a:t>
            </a:r>
            <a:r>
              <a:rPr lang="ru-RU" sz="8000" dirty="0" smtClean="0">
                <a:solidFill>
                  <a:schemeClr val="tx1"/>
                </a:solidFill>
                <a:latin typeface="Times New Roman" pitchFamily="18" charset="0"/>
                <a:cs typeface="Times New Roman" pitchFamily="18" charset="0"/>
              </a:rPr>
              <a:t>«История развития ГИС»</a:t>
            </a:r>
            <a:endParaRPr lang="ru-RU" sz="8000" dirty="0">
              <a:solidFill>
                <a:schemeClr val="tx1"/>
              </a:solidFill>
              <a:latin typeface="Times New Roman" pitchFamily="18" charset="0"/>
              <a:cs typeface="Times New Roman" pitchFamily="18" charset="0"/>
            </a:endParaRPr>
          </a:p>
          <a:p>
            <a:pPr algn="ctr"/>
            <a:endParaRPr lang="ru-RU" sz="8000" dirty="0" smtClean="0">
              <a:solidFill>
                <a:schemeClr val="tx1"/>
              </a:solidFill>
              <a:latin typeface="Times New Roman" pitchFamily="18" charset="0"/>
              <a:cs typeface="Times New Roman" pitchFamily="18" charset="0"/>
            </a:endParaRPr>
          </a:p>
          <a:p>
            <a:pPr algn="ctr"/>
            <a:endParaRPr lang="ru-RU" sz="8000" dirty="0" smtClean="0">
              <a:solidFill>
                <a:schemeClr val="tx1"/>
              </a:solidFill>
              <a:latin typeface="Times New Roman" pitchFamily="18" charset="0"/>
              <a:cs typeface="Times New Roman" pitchFamily="18" charset="0"/>
            </a:endParaRPr>
          </a:p>
          <a:p>
            <a:pPr algn="ctr"/>
            <a:endParaRPr lang="ru-RU" sz="8000" dirty="0">
              <a:solidFill>
                <a:schemeClr val="tx1"/>
              </a:solidFill>
              <a:latin typeface="Times New Roman" pitchFamily="18" charset="0"/>
              <a:cs typeface="Times New Roman" pitchFamily="18" charset="0"/>
            </a:endParaRPr>
          </a:p>
          <a:p>
            <a:pPr algn="r"/>
            <a:r>
              <a:rPr lang="ru-RU" sz="8000" dirty="0" smtClean="0">
                <a:solidFill>
                  <a:schemeClr val="tx1"/>
                </a:solidFill>
                <a:latin typeface="Times New Roman" pitchFamily="18" charset="0"/>
                <a:cs typeface="Times New Roman" pitchFamily="18" charset="0"/>
              </a:rPr>
              <a:t>.</a:t>
            </a:r>
            <a:endParaRPr lang="ru-RU" sz="8000" dirty="0">
              <a:solidFill>
                <a:schemeClr val="tx1"/>
              </a:solidFill>
              <a:latin typeface="Times New Roman" pitchFamily="18" charset="0"/>
              <a:cs typeface="Times New Roman" pitchFamily="18" charset="0"/>
            </a:endParaRPr>
          </a:p>
          <a:p>
            <a:pPr algn="ctr"/>
            <a:r>
              <a:rPr lang="ru-RU" sz="8000" dirty="0">
                <a:solidFill>
                  <a:schemeClr val="tx1"/>
                </a:solidFill>
                <a:latin typeface="Times New Roman" pitchFamily="18" charset="0"/>
                <a:cs typeface="Times New Roman" pitchFamily="18" charset="0"/>
              </a:rPr>
              <a:t> </a:t>
            </a:r>
            <a:endParaRPr lang="ru-RU" sz="8000" dirty="0" smtClean="0">
              <a:solidFill>
                <a:schemeClr val="tx1"/>
              </a:solidFill>
              <a:latin typeface="Times New Roman" pitchFamily="18" charset="0"/>
              <a:cs typeface="Times New Roman" pitchFamily="18" charset="0"/>
            </a:endParaRPr>
          </a:p>
          <a:p>
            <a:pPr algn="ct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548680"/>
            <a:ext cx="7498080" cy="1143000"/>
          </a:xfrm>
        </p:spPr>
        <p:txBody>
          <a:bodyPr>
            <a:normAutofit fontScale="90000"/>
          </a:bodyPr>
          <a:lstStyle/>
          <a:p>
            <a:pPr algn="ctr"/>
            <a:r>
              <a:rPr lang="ru-RU" b="1" dirty="0" smtClean="0"/>
              <a:t>2.1 Периоды развития ГИС</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a:xfrm>
            <a:off x="1259632" y="1268760"/>
            <a:ext cx="7498080" cy="4464496"/>
          </a:xfrm>
        </p:spPr>
        <p:txBody>
          <a:bodyPr>
            <a:normAutofit fontScale="92500" lnSpcReduction="10000"/>
          </a:bodyPr>
          <a:lstStyle/>
          <a:p>
            <a:r>
              <a:rPr lang="ru-RU" sz="6400" dirty="0" smtClean="0"/>
              <a:t>В истории развития </a:t>
            </a:r>
            <a:r>
              <a:rPr lang="ru-RU" sz="6400" dirty="0" err="1" smtClean="0"/>
              <a:t>геоинформационных</a:t>
            </a:r>
            <a:r>
              <a:rPr lang="ru-RU" sz="6400" dirty="0" smtClean="0"/>
              <a:t> систем можно выделить четыре периода:</a:t>
            </a:r>
          </a:p>
          <a:p>
            <a:pPr>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31640" y="908720"/>
            <a:ext cx="7498080" cy="4800600"/>
          </a:xfrm>
        </p:spPr>
        <p:txBody>
          <a:bodyPr>
            <a:normAutofit/>
          </a:bodyPr>
          <a:lstStyle/>
          <a:p>
            <a:pPr>
              <a:buNone/>
            </a:pPr>
            <a:r>
              <a:rPr lang="ru-RU" u="sng" dirty="0" smtClean="0">
                <a:hlinkClick r:id="rId2"/>
              </a:rPr>
              <a:t>Пионерный период</a:t>
            </a:r>
            <a:r>
              <a:rPr lang="ru-RU" u="sng" dirty="0" smtClean="0"/>
              <a:t> (поздние 1950е - ранние 1970е гг.)</a:t>
            </a:r>
            <a:r>
              <a:rPr lang="ru-RU" dirty="0" smtClean="0"/>
              <a:t> – исследование принципиальных возможностей, пограничных областей знаний и технологий, наработка эмпирического опыта, первые крупные проекты и теоретические работы.</a:t>
            </a:r>
          </a:p>
          <a:p>
            <a:pPr>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59632" y="764704"/>
            <a:ext cx="7498080" cy="5149552"/>
          </a:xfrm>
        </p:spPr>
        <p:txBody>
          <a:bodyPr>
            <a:normAutofit/>
          </a:bodyPr>
          <a:lstStyle/>
          <a:p>
            <a:pPr>
              <a:buNone/>
            </a:pPr>
            <a:r>
              <a:rPr lang="ru-RU" u="sng" dirty="0" smtClean="0">
                <a:hlinkClick r:id="rId2"/>
              </a:rPr>
              <a:t>Период государственных инициатив</a:t>
            </a:r>
            <a:r>
              <a:rPr lang="ru-RU" u="sng" dirty="0" smtClean="0"/>
              <a:t> (ранние 1970е - ранние 1980е гг.)</a:t>
            </a:r>
            <a:r>
              <a:rPr lang="ru-RU" dirty="0" smtClean="0"/>
              <a:t> – развитие крупных </a:t>
            </a:r>
            <a:r>
              <a:rPr lang="ru-RU" dirty="0" err="1" smtClean="0"/>
              <a:t>геоинформационных</a:t>
            </a:r>
            <a:r>
              <a:rPr lang="ru-RU" dirty="0" smtClean="0"/>
              <a:t> проектов поддерживаемых государством, формирование государственных институтов в области ГИС, снижение роли и влияния отдельных исследователей и небольших групп.</a:t>
            </a:r>
          </a:p>
          <a:p>
            <a:pPr>
              <a:buNone/>
            </a:pPr>
            <a:r>
              <a:rPr lang="ru-RU" dirty="0" smtClean="0"/>
              <a:t> </a:t>
            </a:r>
          </a:p>
          <a:p>
            <a:endParaRPr lang="ru-RU"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59632" y="692696"/>
            <a:ext cx="7498080" cy="5410200"/>
          </a:xfrm>
        </p:spPr>
        <p:txBody>
          <a:bodyPr>
            <a:normAutofit fontScale="85000" lnSpcReduction="10000"/>
          </a:bodyPr>
          <a:lstStyle/>
          <a:p>
            <a:r>
              <a:rPr lang="ru-RU" u="sng" dirty="0" smtClean="0">
                <a:solidFill>
                  <a:schemeClr val="accent4">
                    <a:lumMod val="60000"/>
                    <a:lumOff val="40000"/>
                  </a:schemeClr>
                </a:solidFill>
              </a:rPr>
              <a:t>Период коммерческого развития (ранние 1980е - настоящее время)</a:t>
            </a:r>
            <a:r>
              <a:rPr lang="ru-RU" dirty="0" smtClean="0">
                <a:solidFill>
                  <a:schemeClr val="accent4">
                    <a:lumMod val="60000"/>
                    <a:lumOff val="40000"/>
                  </a:schemeClr>
                </a:solidFill>
              </a:rPr>
              <a:t> </a:t>
            </a:r>
            <a:r>
              <a:rPr lang="ru-RU" dirty="0" smtClean="0"/>
              <a:t>– широкий рынок разнообразных программных средств, развитие настольных ГИС, расширение области их применения за счет интеграции с базами непространственных данных, появление сетевых приложений, появление значительного числа непрофессиональных пользователей, системы, поддерживающие индивидуальные наборы данных на отдельных компьютерах, открывают путь системам, поддерживающим корпоративные и распределенные базы </a:t>
            </a:r>
            <a:r>
              <a:rPr lang="ru-RU" dirty="0" err="1" smtClean="0"/>
              <a:t>геоданных</a:t>
            </a:r>
            <a:r>
              <a:rPr lang="ru-RU" dirty="0" smtClean="0"/>
              <a:t>.</a:t>
            </a:r>
          </a:p>
          <a:p>
            <a:endParaRPr lang="ru-RU"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59632" y="548680"/>
            <a:ext cx="7498080" cy="5976664"/>
          </a:xfrm>
        </p:spPr>
        <p:txBody>
          <a:bodyPr>
            <a:normAutofit fontScale="77500" lnSpcReduction="20000"/>
          </a:bodyPr>
          <a:lstStyle/>
          <a:p>
            <a:pPr>
              <a:buNone/>
            </a:pPr>
            <a:r>
              <a:rPr lang="ru-RU" sz="3600" u="sng" dirty="0" smtClean="0">
                <a:hlinkClick r:id="rId2"/>
              </a:rPr>
              <a:t>Пользовательский период</a:t>
            </a:r>
            <a:r>
              <a:rPr lang="ru-RU" sz="3600" u="sng" dirty="0" smtClean="0"/>
              <a:t> (поздние 1980е – настоящее время)</a:t>
            </a:r>
            <a:r>
              <a:rPr lang="ru-RU" sz="3600" dirty="0" smtClean="0"/>
              <a:t> – повышенная конкуренция среди коммерческих производителей </a:t>
            </a:r>
            <a:r>
              <a:rPr lang="ru-RU" sz="3600" dirty="0" err="1" smtClean="0"/>
              <a:t>геоинформационных</a:t>
            </a:r>
            <a:r>
              <a:rPr lang="ru-RU" sz="3600" dirty="0" smtClean="0"/>
              <a:t> технологий услуг дает преимущества пользователям ГИС, доступность и "открытость" программных средств позволяет использовать и даже модифицировать программы, появление пользовательских "клубов", телеконференций, территориально разобщенных, но связанных единой тематикой пользовательских групп, возросшая потребность в </a:t>
            </a:r>
            <a:r>
              <a:rPr lang="ru-RU" sz="3600" dirty="0" err="1" smtClean="0"/>
              <a:t>геоданных</a:t>
            </a:r>
            <a:r>
              <a:rPr lang="ru-RU" sz="3600" dirty="0" smtClean="0"/>
              <a:t>, начало формирования мировой </a:t>
            </a:r>
            <a:r>
              <a:rPr lang="ru-RU" sz="3600" dirty="0" err="1" smtClean="0"/>
              <a:t>геоинформационной</a:t>
            </a:r>
            <a:r>
              <a:rPr lang="ru-RU" sz="3600" dirty="0" smtClean="0"/>
              <a:t> инфраструктуры</a:t>
            </a:r>
          </a:p>
          <a:p>
            <a:pPr>
              <a:buNone/>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274638"/>
            <a:ext cx="7458032" cy="1143000"/>
          </a:xfrm>
        </p:spPr>
        <p:txBody>
          <a:bodyPr>
            <a:normAutofit fontScale="90000"/>
          </a:bodyPr>
          <a:lstStyle/>
          <a:p>
            <a:r>
              <a:rPr lang="ru-RU" b="1" dirty="0" smtClean="0"/>
              <a:t>2.2 Основные черты развития </a:t>
            </a:r>
            <a:r>
              <a:rPr lang="ru-RU" b="1" dirty="0" err="1" smtClean="0"/>
              <a:t>геоинформатики</a:t>
            </a:r>
            <a:r>
              <a:rPr lang="ru-RU" b="1" dirty="0" smtClean="0"/>
              <a:t> в Казахстане</a:t>
            </a:r>
            <a:endParaRPr lang="ru-RU" dirty="0"/>
          </a:p>
        </p:txBody>
      </p:sp>
      <p:sp>
        <p:nvSpPr>
          <p:cNvPr id="3" name="Содержимое 2"/>
          <p:cNvSpPr>
            <a:spLocks noGrp="1"/>
          </p:cNvSpPr>
          <p:nvPr>
            <p:ph idx="1"/>
          </p:nvPr>
        </p:nvSpPr>
        <p:spPr/>
        <p:txBody>
          <a:bodyPr>
            <a:normAutofit fontScale="77500" lnSpcReduction="20000"/>
          </a:bodyPr>
          <a:lstStyle/>
          <a:p>
            <a:r>
              <a:rPr lang="ru-RU" sz="4000" u="sng" dirty="0" smtClean="0"/>
              <a:t>Первая попытка.</a:t>
            </a:r>
            <a:r>
              <a:rPr lang="ru-RU" sz="4000" dirty="0" smtClean="0"/>
              <a:t> В 1998-99 годах Казахстан предпринял беспрецедентную акцию. По </a:t>
            </a:r>
            <a:r>
              <a:rPr lang="ru-RU" sz="4000" dirty="0" err="1" smtClean="0"/>
              <a:t>Пилотному</a:t>
            </a:r>
            <a:r>
              <a:rPr lang="ru-RU" sz="4000" dirty="0" smtClean="0"/>
              <a:t> проекту регистрации недвижимости через Министерство юстиции было закуплено 147 лицензий </a:t>
            </a:r>
            <a:r>
              <a:rPr lang="ru-RU" sz="4000" dirty="0" err="1" smtClean="0"/>
              <a:t>ArcView</a:t>
            </a:r>
            <a:r>
              <a:rPr lang="ru-RU" sz="4000" dirty="0" smtClean="0"/>
              <a:t> и 5 </a:t>
            </a:r>
            <a:r>
              <a:rPr lang="ru-RU" sz="4000" dirty="0" err="1" smtClean="0"/>
              <a:t>ArcInfo</a:t>
            </a:r>
            <a:r>
              <a:rPr lang="ru-RU" sz="4000" dirty="0" smtClean="0"/>
              <a:t>, обучено достаточное количество специалистов. Подразумевалось, что ГИС будет активно внедряться в систему регистрации недвижимости.</a:t>
            </a:r>
            <a:endParaRPr lang="ru-RU"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31640" y="404664"/>
            <a:ext cx="7498080" cy="5592688"/>
          </a:xfrm>
        </p:spPr>
        <p:txBody>
          <a:bodyPr>
            <a:noAutofit/>
          </a:bodyPr>
          <a:lstStyle/>
          <a:p>
            <a:r>
              <a:rPr lang="ru-RU" sz="2000" b="1" u="sng" dirty="0" smtClean="0"/>
              <a:t>Время учения.</a:t>
            </a:r>
            <a:r>
              <a:rPr lang="ru-RU" sz="2000" b="1" dirty="0" smtClean="0"/>
              <a:t> Город Астана (бывший Целиноград, бывший </a:t>
            </a:r>
            <a:r>
              <a:rPr lang="ru-RU" sz="2000" b="1" dirty="0" err="1" smtClean="0"/>
              <a:t>Акмола</a:t>
            </a:r>
            <a:r>
              <a:rPr lang="ru-RU" sz="2000" b="1" dirty="0" smtClean="0"/>
              <a:t>), став в новейшей истории Казахстана столицей государства, стал и центром распространения продуктов ESRI.</a:t>
            </a:r>
          </a:p>
          <a:p>
            <a:r>
              <a:rPr lang="ru-RU" sz="2000" dirty="0" smtClean="0"/>
              <a:t>В 2001 г. в государственном предприятии «</a:t>
            </a:r>
            <a:r>
              <a:rPr lang="ru-RU" sz="2000" dirty="0" err="1" smtClean="0"/>
              <a:t>АстанагорНПЦзем</a:t>
            </a:r>
            <a:r>
              <a:rPr lang="ru-RU" sz="2000" dirty="0" smtClean="0"/>
              <a:t>», принадлежащем Агентству по управлению земельными ресурсами, открывается Отдел современных </a:t>
            </a:r>
            <a:r>
              <a:rPr lang="ru-RU" sz="2000" dirty="0" err="1" smtClean="0"/>
              <a:t>геотехнологий</a:t>
            </a:r>
            <a:r>
              <a:rPr lang="ru-RU" sz="2000" dirty="0" smtClean="0"/>
              <a:t>. За громким названием стояли 3 человека. Задача, по тем временам, перед Отделом стояла грандиозная – создать автоматизированную систему земельного кадастра (АС ЗК) г. Астаны. Тут и пригодились знания, программные продукты, компьютерная техника, современное геодезическое оборудование – наследство </a:t>
            </a:r>
            <a:r>
              <a:rPr lang="ru-RU" sz="2000" dirty="0" err="1" smtClean="0"/>
              <a:t>Пилотного</a:t>
            </a:r>
            <a:r>
              <a:rPr lang="ru-RU" sz="2000" dirty="0" smtClean="0"/>
              <a:t> проекта по регистрации недвижимости. Вспоминая учебные курсы, разыскивая информацию в Интернете, отдел создал множество модулей, которые объединялись в единое целое – АС ЗК Астаны.</a:t>
            </a:r>
          </a:p>
          <a:p>
            <a:endParaRPr lang="ru-RU"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65888" y="476672"/>
            <a:ext cx="8178112" cy="6093296"/>
          </a:xfrm>
        </p:spPr>
        <p:txBody>
          <a:bodyPr>
            <a:noAutofit/>
          </a:bodyPr>
          <a:lstStyle/>
          <a:p>
            <a:r>
              <a:rPr lang="ru-RU" sz="2800" u="sng" dirty="0" smtClean="0"/>
              <a:t>2003г.</a:t>
            </a:r>
            <a:r>
              <a:rPr lang="ru-RU" sz="2800" dirty="0" smtClean="0"/>
              <a:t> Соединенные штаты. Сан-Диего. </a:t>
            </a:r>
            <a:r>
              <a:rPr lang="ru-RU" sz="2800" dirty="0" err="1" smtClean="0"/>
              <a:t>Конвеншн</a:t>
            </a:r>
            <a:r>
              <a:rPr lang="ru-RU" sz="2800" dirty="0" smtClean="0"/>
              <a:t> Центр. Конференция пользователей программных продуктов </a:t>
            </a:r>
            <a:r>
              <a:rPr lang="en-US" sz="2800" dirty="0" smtClean="0"/>
              <a:t>ESRI</a:t>
            </a:r>
            <a:r>
              <a:rPr lang="ru-RU" sz="2800" dirty="0" smtClean="0"/>
              <a:t>. Среди множества флагов разных стран с разных континентов впервые в истории появляется изображение желтого орла под солнцем на небесном фоне. Казахстанская компания удостоена чести получить награду за развитие ГИС. Агентство по управлению земельными ресурсами официально признается первейшей организацией по внедрению ГИС в Казахстане.</a:t>
            </a:r>
          </a:p>
          <a:p>
            <a:endParaRPr lang="ru-RU" sz="22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85000" lnSpcReduction="10000"/>
          </a:bodyPr>
          <a:lstStyle/>
          <a:p>
            <a:r>
              <a:rPr lang="ru-RU" u="sng" dirty="0" smtClean="0"/>
              <a:t>Настоящее время.</a:t>
            </a:r>
            <a:r>
              <a:rPr lang="ru-RU" dirty="0" smtClean="0"/>
              <a:t> </a:t>
            </a:r>
            <a:r>
              <a:rPr lang="ru-RU" dirty="0" err="1" smtClean="0"/>
              <a:t>Геоинформационные</a:t>
            </a:r>
            <a:r>
              <a:rPr lang="ru-RU" dirty="0" smtClean="0"/>
              <a:t> технологии внедряются и в других министерствах и ведомствах. Долгосрочные перспективы концептуально определены. Все они в той или иной мере связаны с общей политикой государства в сфере информатизации – </a:t>
            </a:r>
            <a:r>
              <a:rPr lang="ru-RU" dirty="0" err="1" smtClean="0"/>
              <a:t>высокотехнологичность</a:t>
            </a:r>
            <a:r>
              <a:rPr lang="ru-RU" dirty="0" smtClean="0"/>
              <a:t>, направленная на увеличение добавленной стоимости продукции, электронное правительство, оказание государственных услуг с использованием Интернета.</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r>
              <a:rPr lang="ru-RU" sz="2000" smtClean="0"/>
              <a:t>Информационная система – это система, выполняющая процедуры над данными для получения информации, полезной для принятия решений.</a:t>
            </a:r>
          </a:p>
        </p:txBody>
      </p:sp>
      <p:sp>
        <p:nvSpPr>
          <p:cNvPr id="4099" name="Объект 2"/>
          <p:cNvSpPr>
            <a:spLocks noGrp="1"/>
          </p:cNvSpPr>
          <p:nvPr>
            <p:ph idx="1"/>
          </p:nvPr>
        </p:nvSpPr>
        <p:spPr>
          <a:xfrm>
            <a:off x="914400" y="2362200"/>
            <a:ext cx="8001000" cy="1670050"/>
          </a:xfrm>
        </p:spPr>
        <p:txBody>
          <a:bodyPr/>
          <a:lstStyle/>
          <a:p>
            <a:r>
              <a:rPr lang="ru-RU" sz="2000" smtClean="0"/>
              <a:t>Информация – совокупность знаний о фактических данных и зависимостях между ними</a:t>
            </a:r>
          </a:p>
          <a:p>
            <a:r>
              <a:rPr lang="ru-RU" sz="2000" smtClean="0"/>
              <a:t>Система – это группа взаимосвязанных элементов и процессов</a:t>
            </a:r>
          </a:p>
        </p:txBody>
      </p:sp>
      <p:sp>
        <p:nvSpPr>
          <p:cNvPr id="4100" name="Номер слайда 3"/>
          <p:cNvSpPr>
            <a:spLocks noGrp="1"/>
          </p:cNvSpPr>
          <p:nvPr>
            <p:ph type="sldNum" sz="quarter" idx="11"/>
          </p:nvPr>
        </p:nvSpPr>
        <p:spPr>
          <a:noFill/>
          <a:ln>
            <a:miter lim="800000"/>
            <a:headEnd/>
            <a:tailEnd/>
          </a:ln>
        </p:spPr>
        <p:txBody>
          <a:bodyPr/>
          <a:lstStyle/>
          <a:p>
            <a:fld id="{15981D62-FBF6-4CB5-BBD4-CD755F83E1D9}" type="slidenum">
              <a:rPr lang="en-GB" altLang="ru-RU" smtClean="0"/>
              <a:pPr/>
              <a:t>11</a:t>
            </a:fld>
            <a:endParaRPr lang="en-GB" altLang="ru-RU" smtClean="0"/>
          </a:p>
        </p:txBody>
      </p:sp>
      <p:pic>
        <p:nvPicPr>
          <p:cNvPr id="4101" name="Picture 7" descr="http://mcr.doingbusiness.ro/uploads/5137632e24e46technlogy_634.jpg"/>
          <p:cNvPicPr>
            <a:picLocks noChangeAspect="1" noChangeArrowheads="1"/>
          </p:cNvPicPr>
          <p:nvPr/>
        </p:nvPicPr>
        <p:blipFill>
          <a:blip r:embed="rId2"/>
          <a:srcRect/>
          <a:stretch>
            <a:fillRect/>
          </a:stretch>
        </p:blipFill>
        <p:spPr bwMode="auto">
          <a:xfrm>
            <a:off x="1327150" y="3786188"/>
            <a:ext cx="7031038" cy="2692400"/>
          </a:xfrm>
          <a:prstGeom prst="rect">
            <a:avLst/>
          </a:prstGeom>
          <a:noFill/>
          <a:ln w="9525">
            <a:noFill/>
            <a:miter lim="800000"/>
            <a:headEnd/>
            <a:tailEnd/>
          </a:ln>
        </p:spPr>
      </p:pic>
    </p:spTree>
  </p:cSld>
  <p:clrMapOvr>
    <a:masterClrMapping/>
  </p:clrMapOvr>
  <p:transition advClick="0"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normAutofit fontScale="90000"/>
          </a:bodyPr>
          <a:lstStyle/>
          <a:p>
            <a:r>
              <a:rPr lang="ru-RU" sz="2400" smtClean="0"/>
              <a:t>Геоинформационная система – это информационная система, использующая географически координированные данные</a:t>
            </a:r>
          </a:p>
        </p:txBody>
      </p:sp>
      <p:sp>
        <p:nvSpPr>
          <p:cNvPr id="5123" name="Объект 2"/>
          <p:cNvSpPr>
            <a:spLocks noGrp="1"/>
          </p:cNvSpPr>
          <p:nvPr>
            <p:ph idx="1"/>
          </p:nvPr>
        </p:nvSpPr>
        <p:spPr/>
        <p:txBody>
          <a:bodyPr/>
          <a:lstStyle/>
          <a:p>
            <a:pPr marL="0" indent="0" eaLnBrk="1" fontAlgn="auto" hangingPunct="1">
              <a:spcAft>
                <a:spcPts val="600"/>
              </a:spcAft>
              <a:buClrTx/>
              <a:buSzTx/>
              <a:buFont typeface="Wingdings" pitchFamily="2" charset="2"/>
              <a:buNone/>
              <a:defRPr/>
            </a:pPr>
            <a:r>
              <a:rPr lang="ru-RU" sz="2000" b="1" kern="1200" dirty="0">
                <a:solidFill>
                  <a:srgbClr val="000000"/>
                </a:solidFill>
              </a:rPr>
              <a:t>К географически координированным данным относятся:</a:t>
            </a:r>
          </a:p>
          <a:p>
            <a:pPr marL="0" indent="0" eaLnBrk="1" fontAlgn="auto" hangingPunct="1">
              <a:spcAft>
                <a:spcPts val="600"/>
              </a:spcAft>
              <a:buClrTx/>
              <a:buSzTx/>
              <a:buFont typeface="Wingdings" pitchFamily="2" charset="2"/>
              <a:buChar char="v"/>
              <a:defRPr/>
            </a:pPr>
            <a:r>
              <a:rPr lang="ru-RU" sz="2000" b="1" kern="1200" dirty="0">
                <a:solidFill>
                  <a:srgbClr val="000000"/>
                </a:solidFill>
              </a:rPr>
              <a:t> Географические широта и долгота; </a:t>
            </a:r>
          </a:p>
          <a:p>
            <a:pPr marL="0" indent="0" eaLnBrk="1" fontAlgn="auto" hangingPunct="1">
              <a:spcAft>
                <a:spcPts val="600"/>
              </a:spcAft>
              <a:buClrTx/>
              <a:buSzTx/>
              <a:buFont typeface="Wingdings" pitchFamily="2" charset="2"/>
              <a:buChar char="v"/>
              <a:defRPr/>
            </a:pPr>
            <a:r>
              <a:rPr lang="ru-RU" sz="2000" b="1" kern="1200" dirty="0">
                <a:solidFill>
                  <a:srgbClr val="000000"/>
                </a:solidFill>
              </a:rPr>
              <a:t> Прямоугольные координаты X и Y; </a:t>
            </a:r>
          </a:p>
          <a:p>
            <a:pPr marL="0" indent="0" eaLnBrk="1" fontAlgn="auto" hangingPunct="1">
              <a:spcAft>
                <a:spcPts val="600"/>
              </a:spcAft>
              <a:buClrTx/>
              <a:buSzTx/>
              <a:buFont typeface="Wingdings" pitchFamily="2" charset="2"/>
              <a:buChar char="v"/>
              <a:defRPr/>
            </a:pPr>
            <a:r>
              <a:rPr lang="ru-RU" sz="2000" b="1" kern="1200" dirty="0">
                <a:solidFill>
                  <a:srgbClr val="000000"/>
                </a:solidFill>
              </a:rPr>
              <a:t> Почтовые адреса; </a:t>
            </a:r>
          </a:p>
          <a:p>
            <a:pPr marL="0" indent="0" eaLnBrk="1" fontAlgn="auto" hangingPunct="1">
              <a:spcAft>
                <a:spcPts val="600"/>
              </a:spcAft>
              <a:buClrTx/>
              <a:buSzTx/>
              <a:buFont typeface="Wingdings" pitchFamily="2" charset="2"/>
              <a:buChar char="v"/>
              <a:defRPr/>
            </a:pPr>
            <a:r>
              <a:rPr lang="ru-RU" sz="2000" b="1" kern="1200" dirty="0">
                <a:solidFill>
                  <a:srgbClr val="000000"/>
                </a:solidFill>
              </a:rPr>
              <a:t> Почтовые индексы и иные коды, идентифицирующие   предварительно разграниченные участки территории; </a:t>
            </a:r>
          </a:p>
          <a:p>
            <a:pPr marL="0" indent="0" eaLnBrk="1" fontAlgn="auto" hangingPunct="1">
              <a:spcAft>
                <a:spcPts val="600"/>
              </a:spcAft>
              <a:buClrTx/>
              <a:buSzTx/>
              <a:buFont typeface="Wingdings" pitchFamily="2" charset="2"/>
              <a:buChar char="v"/>
              <a:defRPr/>
            </a:pPr>
            <a:r>
              <a:rPr lang="ru-RU" sz="2000" b="1" kern="1200" dirty="0">
                <a:solidFill>
                  <a:srgbClr val="000000"/>
                </a:solidFill>
              </a:rPr>
              <a:t> Местоположение, зафиксированное на карте.</a:t>
            </a:r>
          </a:p>
        </p:txBody>
      </p:sp>
      <p:sp>
        <p:nvSpPr>
          <p:cNvPr id="5124" name="Номер слайда 3"/>
          <p:cNvSpPr>
            <a:spLocks noGrp="1"/>
          </p:cNvSpPr>
          <p:nvPr>
            <p:ph type="sldNum" sz="quarter" idx="11"/>
          </p:nvPr>
        </p:nvSpPr>
        <p:spPr>
          <a:noFill/>
          <a:ln>
            <a:miter lim="800000"/>
            <a:headEnd/>
            <a:tailEnd/>
          </a:ln>
        </p:spPr>
        <p:txBody>
          <a:bodyPr/>
          <a:lstStyle/>
          <a:p>
            <a:fld id="{85718CC4-EACB-499B-80A0-2C232930AA33}" type="slidenum">
              <a:rPr lang="en-GB" altLang="ru-RU" smtClean="0"/>
              <a:pPr/>
              <a:t>12</a:t>
            </a:fld>
            <a:endParaRPr lang="en-GB" altLang="ru-RU" smtClean="0"/>
          </a:p>
        </p:txBody>
      </p:sp>
    </p:spTree>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normAutofit fontScale="90000"/>
          </a:bodyPr>
          <a:lstStyle/>
          <a:p>
            <a:r>
              <a:rPr lang="ru-RU" b="0" smtClean="0"/>
              <a:t>Главные задачи</a:t>
            </a:r>
            <a:br>
              <a:rPr lang="ru-RU" b="0" smtClean="0"/>
            </a:br>
            <a:r>
              <a:rPr lang="ru-RU" b="0" smtClean="0"/>
              <a:t>Функции ГИС - это ряд операций по:</a:t>
            </a:r>
            <a:endParaRPr lang="ru-RU" smtClean="0"/>
          </a:p>
        </p:txBody>
      </p:sp>
      <p:sp>
        <p:nvSpPr>
          <p:cNvPr id="6147" name="Объект 2"/>
          <p:cNvSpPr>
            <a:spLocks noGrp="1"/>
          </p:cNvSpPr>
          <p:nvPr>
            <p:ph idx="1"/>
          </p:nvPr>
        </p:nvSpPr>
        <p:spPr/>
        <p:txBody>
          <a:bodyPr/>
          <a:lstStyle/>
          <a:p>
            <a:r>
              <a:rPr lang="ru-RU" sz="2400" smtClean="0"/>
              <a:t>вводу данных (цифровые карты создаются в автоматическом режиме), </a:t>
            </a:r>
          </a:p>
          <a:p>
            <a:r>
              <a:rPr lang="ru-RU" sz="2400" smtClean="0"/>
              <a:t>управлению данными (все они сохраняются с возможностью последующей обработки и использования), </a:t>
            </a:r>
          </a:p>
          <a:p>
            <a:r>
              <a:rPr lang="ru-RU" sz="2400" smtClean="0"/>
              <a:t>их запросу и анализу путем сопоставления множества параметров, </a:t>
            </a:r>
          </a:p>
          <a:p>
            <a:r>
              <a:rPr lang="ru-RU" sz="2400" smtClean="0"/>
              <a:t>визуализации полученных и обработанных данных в форме интерактивных карт.</a:t>
            </a:r>
          </a:p>
        </p:txBody>
      </p:sp>
      <p:sp>
        <p:nvSpPr>
          <p:cNvPr id="6148" name="Номер слайда 3"/>
          <p:cNvSpPr>
            <a:spLocks noGrp="1"/>
          </p:cNvSpPr>
          <p:nvPr>
            <p:ph type="sldNum" sz="quarter" idx="11"/>
          </p:nvPr>
        </p:nvSpPr>
        <p:spPr>
          <a:noFill/>
          <a:ln>
            <a:miter lim="800000"/>
            <a:headEnd/>
            <a:tailEnd/>
          </a:ln>
        </p:spPr>
        <p:txBody>
          <a:bodyPr/>
          <a:lstStyle/>
          <a:p>
            <a:fld id="{F7FD8D0C-D453-48FC-A41C-DE8F4ED64DB8}" type="slidenum">
              <a:rPr lang="en-GB" altLang="ru-RU" smtClean="0"/>
              <a:pPr/>
              <a:t>13</a:t>
            </a:fld>
            <a:endParaRPr lang="en-GB" altLang="ru-RU" smtClean="0"/>
          </a:p>
        </p:txBody>
      </p:sp>
    </p:spTree>
  </p:cSld>
  <p:clrMapOvr>
    <a:masterClrMapping/>
  </p:clrMapOvr>
  <p:transition advClick="0" advTm="2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Прямоугольник 4"/>
          <p:cNvSpPr>
            <a:spLocks noChangeArrowheads="1"/>
          </p:cNvSpPr>
          <p:nvPr/>
        </p:nvSpPr>
        <p:spPr bwMode="auto">
          <a:xfrm>
            <a:off x="8066088" y="182563"/>
            <a:ext cx="1023937" cy="1377950"/>
          </a:xfrm>
          <a:prstGeom prst="rect">
            <a:avLst/>
          </a:prstGeom>
          <a:solidFill>
            <a:schemeClr val="bg1"/>
          </a:solidFill>
          <a:ln w="9525" algn="ctr">
            <a:solidFill>
              <a:schemeClr val="bg1"/>
            </a:solidFill>
            <a:miter lim="800000"/>
            <a:headEnd/>
            <a:tailEnd/>
          </a:ln>
        </p:spPr>
        <p:txBody>
          <a:bodyPr wrap="none"/>
          <a:lstStyle/>
          <a:p>
            <a:pPr eaLnBrk="1" hangingPunct="1"/>
            <a:endParaRPr lang="ru-RU" altLang="ru-RU"/>
          </a:p>
        </p:txBody>
      </p:sp>
      <p:sp>
        <p:nvSpPr>
          <p:cNvPr id="10" name="Заголовок 9"/>
          <p:cNvSpPr>
            <a:spLocks noGrp="1"/>
          </p:cNvSpPr>
          <p:nvPr>
            <p:ph type="title" idx="4294967295"/>
          </p:nvPr>
        </p:nvSpPr>
        <p:spPr>
          <a:xfrm>
            <a:off x="2822575" y="333375"/>
            <a:ext cx="6142038" cy="436563"/>
          </a:xfrm>
        </p:spPr>
        <p:txBody>
          <a:bodyPr/>
          <a:lstStyle/>
          <a:p>
            <a:pPr algn="r">
              <a:defRPr/>
            </a:pPr>
            <a:r>
              <a:rPr lang="ru-RU" sz="1800" kern="1200" dirty="0" smtClean="0">
                <a:solidFill>
                  <a:schemeClr val="tx2">
                    <a:lumMod val="75000"/>
                  </a:schemeClr>
                </a:solidFill>
                <a:latin typeface="Arial Black" pitchFamily="34" charset="0"/>
                <a:ea typeface="+mn-ea"/>
                <a:cs typeface="+mn-cs"/>
              </a:rPr>
              <a:t>Архитектура системы</a:t>
            </a:r>
          </a:p>
        </p:txBody>
      </p:sp>
      <p:sp>
        <p:nvSpPr>
          <p:cNvPr id="7172" name="Прямоугольник 5"/>
          <p:cNvSpPr>
            <a:spLocks noChangeArrowheads="1"/>
          </p:cNvSpPr>
          <p:nvPr/>
        </p:nvSpPr>
        <p:spPr bwMode="auto">
          <a:xfrm>
            <a:off x="900113" y="0"/>
            <a:ext cx="7678737" cy="765175"/>
          </a:xfrm>
          <a:prstGeom prst="rect">
            <a:avLst/>
          </a:prstGeom>
          <a:solidFill>
            <a:schemeClr val="accent1"/>
          </a:solidFill>
          <a:ln w="9525" algn="ctr">
            <a:solidFill>
              <a:srgbClr val="2C345E"/>
            </a:solidFill>
            <a:miter lim="800000"/>
            <a:headEnd/>
            <a:tailEnd/>
          </a:ln>
        </p:spPr>
        <p:txBody>
          <a:bodyPr wrap="none"/>
          <a:lstStyle/>
          <a:p>
            <a:pPr eaLnBrk="1" hangingPunct="1"/>
            <a:endParaRPr lang="ru-RU" altLang="ru-RU"/>
          </a:p>
        </p:txBody>
      </p:sp>
      <p:sp>
        <p:nvSpPr>
          <p:cNvPr id="7" name="Прямоугольник 6"/>
          <p:cNvSpPr/>
          <p:nvPr/>
        </p:nvSpPr>
        <p:spPr bwMode="auto">
          <a:xfrm>
            <a:off x="2232025" y="0"/>
            <a:ext cx="6923088" cy="765175"/>
          </a:xfrm>
          <a:prstGeom prst="rect">
            <a:avLst/>
          </a:prstGeom>
          <a:solidFill>
            <a:schemeClr val="accent1"/>
          </a:solidFill>
          <a:ln w="9525" cap="flat" cmpd="sng" algn="ctr">
            <a:solidFill>
              <a:srgbClr val="2C345E"/>
            </a:solidFill>
            <a:prstDash val="solid"/>
            <a:miter lim="800000"/>
            <a:headEnd type="none" w="med" len="med"/>
            <a:tailEnd type="none" w="med" len="med"/>
          </a:ln>
          <a:effectLst/>
          <a:extLst/>
        </p:spPr>
        <p:txBody>
          <a:bodyPr wrap="none"/>
          <a:lstStyle/>
          <a:p>
            <a:pPr eaLnBrk="1" hangingPunct="1">
              <a:defRPr/>
            </a:pPr>
            <a:endParaRPr lang="ru-RU">
              <a:ln>
                <a:solidFill>
                  <a:srgbClr val="2C345E"/>
                </a:solidFill>
              </a:ln>
            </a:endParaRPr>
          </a:p>
        </p:txBody>
      </p:sp>
      <p:sp>
        <p:nvSpPr>
          <p:cNvPr id="9" name="Rectangle 2"/>
          <p:cNvSpPr txBox="1">
            <a:spLocks noChangeArrowheads="1"/>
          </p:cNvSpPr>
          <p:nvPr/>
        </p:nvSpPr>
        <p:spPr bwMode="auto">
          <a:xfrm>
            <a:off x="762000" y="115888"/>
            <a:ext cx="8204200" cy="503237"/>
          </a:xfrm>
          <a:prstGeom prst="rect">
            <a:avLst/>
          </a:prstGeom>
          <a:noFill/>
          <a:ln w="9525">
            <a:noFill/>
            <a:miter lim="800000"/>
            <a:headEnd/>
            <a:tailEnd/>
          </a:ln>
          <a:extLst/>
        </p:spPr>
        <p:txBody>
          <a:bodyPr anchor="b"/>
          <a:lstStyle>
            <a:lvl1pPr algn="l" rtl="0" eaLnBrk="0" fontAlgn="base" hangingPunct="0">
              <a:lnSpc>
                <a:spcPct val="90000"/>
              </a:lnSpc>
              <a:spcBef>
                <a:spcPct val="0"/>
              </a:spcBef>
              <a:spcAft>
                <a:spcPct val="0"/>
              </a:spcAft>
              <a:defRPr sz="3300" b="1">
                <a:solidFill>
                  <a:schemeClr val="tx2"/>
                </a:solidFill>
                <a:latin typeface="+mj-lt"/>
                <a:ea typeface="+mj-ea"/>
                <a:cs typeface="+mj-cs"/>
              </a:defRPr>
            </a:lvl1pPr>
            <a:lvl2pPr algn="l" rtl="0" eaLnBrk="0" fontAlgn="base" hangingPunct="0">
              <a:lnSpc>
                <a:spcPct val="90000"/>
              </a:lnSpc>
              <a:spcBef>
                <a:spcPct val="0"/>
              </a:spcBef>
              <a:spcAft>
                <a:spcPct val="0"/>
              </a:spcAft>
              <a:defRPr sz="3300" b="1">
                <a:solidFill>
                  <a:schemeClr val="tx2"/>
                </a:solidFill>
                <a:latin typeface="Myriad Pro" pitchFamily="34" charset="0"/>
              </a:defRPr>
            </a:lvl2pPr>
            <a:lvl3pPr algn="l" rtl="0" eaLnBrk="0" fontAlgn="base" hangingPunct="0">
              <a:lnSpc>
                <a:spcPct val="90000"/>
              </a:lnSpc>
              <a:spcBef>
                <a:spcPct val="0"/>
              </a:spcBef>
              <a:spcAft>
                <a:spcPct val="0"/>
              </a:spcAft>
              <a:defRPr sz="3300" b="1">
                <a:solidFill>
                  <a:schemeClr val="tx2"/>
                </a:solidFill>
                <a:latin typeface="Myriad Pro" pitchFamily="34" charset="0"/>
              </a:defRPr>
            </a:lvl3pPr>
            <a:lvl4pPr algn="l" rtl="0" eaLnBrk="0" fontAlgn="base" hangingPunct="0">
              <a:lnSpc>
                <a:spcPct val="90000"/>
              </a:lnSpc>
              <a:spcBef>
                <a:spcPct val="0"/>
              </a:spcBef>
              <a:spcAft>
                <a:spcPct val="0"/>
              </a:spcAft>
              <a:defRPr sz="3300" b="1">
                <a:solidFill>
                  <a:schemeClr val="tx2"/>
                </a:solidFill>
                <a:latin typeface="Myriad Pro" pitchFamily="34" charset="0"/>
              </a:defRPr>
            </a:lvl4pPr>
            <a:lvl5pPr algn="l" rtl="0" eaLnBrk="0" fontAlgn="base" hangingPunct="0">
              <a:lnSpc>
                <a:spcPct val="90000"/>
              </a:lnSpc>
              <a:spcBef>
                <a:spcPct val="0"/>
              </a:spcBef>
              <a:spcAft>
                <a:spcPct val="0"/>
              </a:spcAft>
              <a:defRPr sz="3300" b="1">
                <a:solidFill>
                  <a:schemeClr val="tx2"/>
                </a:solidFill>
                <a:latin typeface="Myriad Pro" pitchFamily="34" charset="0"/>
              </a:defRPr>
            </a:lvl5pPr>
            <a:lvl6pPr marL="457200" algn="l" rtl="0" fontAlgn="base">
              <a:lnSpc>
                <a:spcPct val="90000"/>
              </a:lnSpc>
              <a:spcBef>
                <a:spcPct val="0"/>
              </a:spcBef>
              <a:spcAft>
                <a:spcPct val="0"/>
              </a:spcAft>
              <a:defRPr sz="3300" b="1">
                <a:solidFill>
                  <a:schemeClr val="tx2"/>
                </a:solidFill>
                <a:latin typeface="Myriad Pro" pitchFamily="34" charset="0"/>
              </a:defRPr>
            </a:lvl6pPr>
            <a:lvl7pPr marL="914400" algn="l" rtl="0" fontAlgn="base">
              <a:lnSpc>
                <a:spcPct val="90000"/>
              </a:lnSpc>
              <a:spcBef>
                <a:spcPct val="0"/>
              </a:spcBef>
              <a:spcAft>
                <a:spcPct val="0"/>
              </a:spcAft>
              <a:defRPr sz="3300" b="1">
                <a:solidFill>
                  <a:schemeClr val="tx2"/>
                </a:solidFill>
                <a:latin typeface="Myriad Pro" pitchFamily="34" charset="0"/>
              </a:defRPr>
            </a:lvl7pPr>
            <a:lvl8pPr marL="1371600" algn="l" rtl="0" fontAlgn="base">
              <a:lnSpc>
                <a:spcPct val="90000"/>
              </a:lnSpc>
              <a:spcBef>
                <a:spcPct val="0"/>
              </a:spcBef>
              <a:spcAft>
                <a:spcPct val="0"/>
              </a:spcAft>
              <a:defRPr sz="3300" b="1">
                <a:solidFill>
                  <a:schemeClr val="tx2"/>
                </a:solidFill>
                <a:latin typeface="Myriad Pro" pitchFamily="34" charset="0"/>
              </a:defRPr>
            </a:lvl8pPr>
            <a:lvl9pPr marL="1828800" algn="l" rtl="0" fontAlgn="base">
              <a:lnSpc>
                <a:spcPct val="90000"/>
              </a:lnSpc>
              <a:spcBef>
                <a:spcPct val="0"/>
              </a:spcBef>
              <a:spcAft>
                <a:spcPct val="0"/>
              </a:spcAft>
              <a:defRPr sz="3300" b="1">
                <a:solidFill>
                  <a:schemeClr val="tx2"/>
                </a:solidFill>
                <a:latin typeface="Myriad Pro" pitchFamily="34" charset="0"/>
              </a:defRPr>
            </a:lvl9pPr>
          </a:lstStyle>
          <a:p>
            <a:pPr algn="ctr" eaLnBrk="1" hangingPunct="1">
              <a:defRPr/>
            </a:pPr>
            <a:r>
              <a:rPr lang="ru-RU" altLang="ru-RU" sz="2000" b="0" dirty="0" smtClean="0">
                <a:solidFill>
                  <a:schemeClr val="bg1"/>
                </a:solidFill>
                <a:effectLst>
                  <a:outerShdw blurRad="38100" dist="38100" dir="2700000" algn="tl">
                    <a:srgbClr val="000000">
                      <a:alpha val="43137"/>
                    </a:srgbClr>
                  </a:outerShdw>
                </a:effectLst>
                <a:latin typeface="Impact" panose="020B0806030902050204" pitchFamily="34" charset="0"/>
              </a:rPr>
              <a:t>Классификация информационных систем</a:t>
            </a:r>
            <a:endParaRPr lang="ru-RU" altLang="ru-RU" sz="2000" b="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2" name="Поле 87"/>
          <p:cNvSpPr txBox="1">
            <a:spLocks noChangeArrowheads="1"/>
          </p:cNvSpPr>
          <p:nvPr/>
        </p:nvSpPr>
        <p:spPr bwMode="auto">
          <a:xfrm>
            <a:off x="5978525" y="1997075"/>
            <a:ext cx="1636713" cy="436563"/>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Gill Sans MT" pitchFamily="34" charset="0"/>
                <a:cs typeface="Arial" charset="0"/>
              </a:defRPr>
            </a:lvl1pPr>
            <a:lvl2pPr marL="742950" indent="-285750" eaLnBrk="0" hangingPunct="0">
              <a:defRPr>
                <a:solidFill>
                  <a:schemeClr val="tx1"/>
                </a:solidFill>
                <a:latin typeface="Gill Sans MT" pitchFamily="34" charset="0"/>
                <a:cs typeface="Arial" charset="0"/>
              </a:defRPr>
            </a:lvl2pPr>
            <a:lvl3pPr marL="1143000" indent="-228600" eaLnBrk="0" hangingPunct="0">
              <a:defRPr>
                <a:solidFill>
                  <a:schemeClr val="tx1"/>
                </a:solidFill>
                <a:latin typeface="Gill Sans MT" pitchFamily="34" charset="0"/>
                <a:cs typeface="Arial" charset="0"/>
              </a:defRPr>
            </a:lvl3pPr>
            <a:lvl4pPr marL="1600200" indent="-228600" eaLnBrk="0" hangingPunct="0">
              <a:defRPr>
                <a:solidFill>
                  <a:schemeClr val="tx1"/>
                </a:solidFill>
                <a:latin typeface="Gill Sans MT" pitchFamily="34" charset="0"/>
                <a:cs typeface="Arial" charset="0"/>
              </a:defRPr>
            </a:lvl4pPr>
            <a:lvl5pPr marL="2057400" indent="-228600" eaLnBrk="0" hangingPunct="0">
              <a:defRPr>
                <a:solidFill>
                  <a:schemeClr val="tx1"/>
                </a:solidFill>
                <a:latin typeface="Gill Sans MT" pitchFamily="34" charset="0"/>
                <a:cs typeface="Arial" charset="0"/>
              </a:defRPr>
            </a:lvl5pPr>
            <a:lvl6pPr marL="2514600" indent="-228600" eaLnBrk="0" fontAlgn="base" hangingPunct="0">
              <a:spcBef>
                <a:spcPct val="0"/>
              </a:spcBef>
              <a:spcAft>
                <a:spcPct val="0"/>
              </a:spcAft>
              <a:defRPr>
                <a:solidFill>
                  <a:schemeClr val="tx1"/>
                </a:solidFill>
                <a:latin typeface="Gill Sans MT" pitchFamily="34" charset="0"/>
                <a:cs typeface="Arial" charset="0"/>
              </a:defRPr>
            </a:lvl6pPr>
            <a:lvl7pPr marL="2971800" indent="-228600" eaLnBrk="0" fontAlgn="base" hangingPunct="0">
              <a:spcBef>
                <a:spcPct val="0"/>
              </a:spcBef>
              <a:spcAft>
                <a:spcPct val="0"/>
              </a:spcAft>
              <a:defRPr>
                <a:solidFill>
                  <a:schemeClr val="tx1"/>
                </a:solidFill>
                <a:latin typeface="Gill Sans MT" pitchFamily="34" charset="0"/>
                <a:cs typeface="Arial" charset="0"/>
              </a:defRPr>
            </a:lvl7pPr>
            <a:lvl8pPr marL="3429000" indent="-228600" eaLnBrk="0" fontAlgn="base" hangingPunct="0">
              <a:spcBef>
                <a:spcPct val="0"/>
              </a:spcBef>
              <a:spcAft>
                <a:spcPct val="0"/>
              </a:spcAft>
              <a:defRPr>
                <a:solidFill>
                  <a:schemeClr val="tx1"/>
                </a:solidFill>
                <a:latin typeface="Gill Sans MT" pitchFamily="34" charset="0"/>
                <a:cs typeface="Arial" charset="0"/>
              </a:defRPr>
            </a:lvl8pPr>
            <a:lvl9pPr marL="3886200" indent="-228600" eaLnBrk="0" fontAlgn="base" hangingPunct="0">
              <a:spcBef>
                <a:spcPct val="0"/>
              </a:spcBef>
              <a:spcAft>
                <a:spcPct val="0"/>
              </a:spcAft>
              <a:defRPr>
                <a:solidFill>
                  <a:schemeClr val="tx1"/>
                </a:solidFill>
                <a:latin typeface="Gill Sans MT" pitchFamily="34" charset="0"/>
                <a:cs typeface="Arial" charset="0"/>
              </a:defRPr>
            </a:lvl9pPr>
          </a:lstStyle>
          <a:p>
            <a:pPr algn="ctr">
              <a:defRPr/>
            </a:pPr>
            <a:r>
              <a:rPr lang="kk-KZ" sz="1200" b="1" dirty="0" smtClean="0">
                <a:solidFill>
                  <a:schemeClr val="accent4">
                    <a:lumMod val="50000"/>
                  </a:schemeClr>
                </a:solidFill>
                <a:cs typeface="Times New Roman" pitchFamily="18" charset="0"/>
              </a:rPr>
              <a:t>Пространственная</a:t>
            </a:r>
            <a:endParaRPr lang="kk-KZ" sz="1200" b="1" dirty="0" smtClean="0">
              <a:solidFill>
                <a:schemeClr val="accent4">
                  <a:lumMod val="50000"/>
                </a:schemeClr>
              </a:solidFill>
            </a:endParaRPr>
          </a:p>
        </p:txBody>
      </p:sp>
      <p:sp>
        <p:nvSpPr>
          <p:cNvPr id="15" name="Поле 85"/>
          <p:cNvSpPr txBox="1">
            <a:spLocks noChangeArrowheads="1"/>
          </p:cNvSpPr>
          <p:nvPr/>
        </p:nvSpPr>
        <p:spPr bwMode="auto">
          <a:xfrm>
            <a:off x="3643313" y="2724150"/>
            <a:ext cx="1882775" cy="461963"/>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Gill Sans MT" pitchFamily="34" charset="0"/>
                <a:cs typeface="Arial" charset="0"/>
              </a:defRPr>
            </a:lvl1pPr>
            <a:lvl2pPr marL="742950" indent="-285750" eaLnBrk="0" hangingPunct="0">
              <a:defRPr>
                <a:solidFill>
                  <a:schemeClr val="tx1"/>
                </a:solidFill>
                <a:latin typeface="Gill Sans MT" pitchFamily="34" charset="0"/>
                <a:cs typeface="Arial" charset="0"/>
              </a:defRPr>
            </a:lvl2pPr>
            <a:lvl3pPr marL="1143000" indent="-228600" eaLnBrk="0" hangingPunct="0">
              <a:defRPr>
                <a:solidFill>
                  <a:schemeClr val="tx1"/>
                </a:solidFill>
                <a:latin typeface="Gill Sans MT" pitchFamily="34" charset="0"/>
                <a:cs typeface="Arial" charset="0"/>
              </a:defRPr>
            </a:lvl3pPr>
            <a:lvl4pPr marL="1600200" indent="-228600" eaLnBrk="0" hangingPunct="0">
              <a:defRPr>
                <a:solidFill>
                  <a:schemeClr val="tx1"/>
                </a:solidFill>
                <a:latin typeface="Gill Sans MT" pitchFamily="34" charset="0"/>
                <a:cs typeface="Arial" charset="0"/>
              </a:defRPr>
            </a:lvl4pPr>
            <a:lvl5pPr marL="2057400" indent="-228600" eaLnBrk="0" hangingPunct="0">
              <a:defRPr>
                <a:solidFill>
                  <a:schemeClr val="tx1"/>
                </a:solidFill>
                <a:latin typeface="Gill Sans MT" pitchFamily="34" charset="0"/>
                <a:cs typeface="Arial" charset="0"/>
              </a:defRPr>
            </a:lvl5pPr>
            <a:lvl6pPr marL="2514600" indent="-228600" eaLnBrk="0" fontAlgn="base" hangingPunct="0">
              <a:spcBef>
                <a:spcPct val="0"/>
              </a:spcBef>
              <a:spcAft>
                <a:spcPct val="0"/>
              </a:spcAft>
              <a:defRPr>
                <a:solidFill>
                  <a:schemeClr val="tx1"/>
                </a:solidFill>
                <a:latin typeface="Gill Sans MT" pitchFamily="34" charset="0"/>
                <a:cs typeface="Arial" charset="0"/>
              </a:defRPr>
            </a:lvl6pPr>
            <a:lvl7pPr marL="2971800" indent="-228600" eaLnBrk="0" fontAlgn="base" hangingPunct="0">
              <a:spcBef>
                <a:spcPct val="0"/>
              </a:spcBef>
              <a:spcAft>
                <a:spcPct val="0"/>
              </a:spcAft>
              <a:defRPr>
                <a:solidFill>
                  <a:schemeClr val="tx1"/>
                </a:solidFill>
                <a:latin typeface="Gill Sans MT" pitchFamily="34" charset="0"/>
                <a:cs typeface="Arial" charset="0"/>
              </a:defRPr>
            </a:lvl7pPr>
            <a:lvl8pPr marL="3429000" indent="-228600" eaLnBrk="0" fontAlgn="base" hangingPunct="0">
              <a:spcBef>
                <a:spcPct val="0"/>
              </a:spcBef>
              <a:spcAft>
                <a:spcPct val="0"/>
              </a:spcAft>
              <a:defRPr>
                <a:solidFill>
                  <a:schemeClr val="tx1"/>
                </a:solidFill>
                <a:latin typeface="Gill Sans MT" pitchFamily="34" charset="0"/>
                <a:cs typeface="Arial" charset="0"/>
              </a:defRPr>
            </a:lvl8pPr>
            <a:lvl9pPr marL="3886200" indent="-228600" eaLnBrk="0" fontAlgn="base" hangingPunct="0">
              <a:spcBef>
                <a:spcPct val="0"/>
              </a:spcBef>
              <a:spcAft>
                <a:spcPct val="0"/>
              </a:spcAft>
              <a:defRPr>
                <a:solidFill>
                  <a:schemeClr val="tx1"/>
                </a:solidFill>
                <a:latin typeface="Gill Sans MT" pitchFamily="34" charset="0"/>
                <a:cs typeface="Arial" charset="0"/>
              </a:defRPr>
            </a:lvl9pPr>
          </a:lstStyle>
          <a:p>
            <a:pPr algn="ctr">
              <a:defRPr/>
            </a:pPr>
            <a:r>
              <a:rPr lang="kk-KZ" sz="1200" b="1" dirty="0" smtClean="0">
                <a:solidFill>
                  <a:schemeClr val="accent4">
                    <a:lumMod val="50000"/>
                  </a:schemeClr>
                </a:solidFill>
                <a:cs typeface="Times New Roman" pitchFamily="18" charset="0"/>
              </a:rPr>
              <a:t>Негеографические ИС</a:t>
            </a:r>
            <a:endParaRPr lang="kk-KZ" sz="1200" i="1" dirty="0" smtClean="0">
              <a:solidFill>
                <a:schemeClr val="accent4">
                  <a:lumMod val="50000"/>
                </a:schemeClr>
              </a:solidFill>
            </a:endParaRPr>
          </a:p>
        </p:txBody>
      </p:sp>
      <p:sp>
        <p:nvSpPr>
          <p:cNvPr id="7177" name="Прямая соединительная линия 89"/>
          <p:cNvSpPr>
            <a:spLocks noChangeShapeType="1"/>
          </p:cNvSpPr>
          <p:nvPr/>
        </p:nvSpPr>
        <p:spPr bwMode="auto">
          <a:xfrm>
            <a:off x="2466975" y="2006600"/>
            <a:ext cx="0" cy="228600"/>
          </a:xfrm>
          <a:prstGeom prst="line">
            <a:avLst/>
          </a:prstGeom>
          <a:noFill/>
          <a:ln w="9525">
            <a:solidFill>
              <a:srgbClr val="000000"/>
            </a:solidFill>
            <a:round/>
            <a:headEnd/>
            <a:tailEnd type="triangle" w="med" len="med"/>
          </a:ln>
        </p:spPr>
        <p:txBody>
          <a:bodyPr/>
          <a:lstStyle/>
          <a:p>
            <a:endParaRPr lang="ru-RU"/>
          </a:p>
        </p:txBody>
      </p:sp>
      <p:sp>
        <p:nvSpPr>
          <p:cNvPr id="7178" name="Поле 51"/>
          <p:cNvSpPr txBox="1">
            <a:spLocks noChangeArrowheads="1"/>
          </p:cNvSpPr>
          <p:nvPr/>
        </p:nvSpPr>
        <p:spPr bwMode="auto">
          <a:xfrm>
            <a:off x="5559425" y="3627438"/>
            <a:ext cx="1295400" cy="369887"/>
          </a:xfrm>
          <a:prstGeom prst="rect">
            <a:avLst/>
          </a:prstGeom>
          <a:solidFill>
            <a:srgbClr val="FFFFFF"/>
          </a:solidFill>
          <a:ln w="9525">
            <a:solidFill>
              <a:srgbClr val="000000"/>
            </a:solidFill>
            <a:miter lim="800000"/>
            <a:headEnd/>
            <a:tailEnd/>
          </a:ln>
        </p:spPr>
        <p:txBody>
          <a:bodyPr/>
          <a:lstStyle/>
          <a:p>
            <a:pPr algn="ctr"/>
            <a:r>
              <a:rPr lang="kk-KZ" sz="1200" b="1">
                <a:solidFill>
                  <a:srgbClr val="031E32"/>
                </a:solidFill>
                <a:latin typeface="Gill Sans MT" pitchFamily="34" charset="0"/>
                <a:cs typeface="Times New Roman" pitchFamily="18" charset="0"/>
              </a:rPr>
              <a:t>Другие ГИС</a:t>
            </a:r>
          </a:p>
        </p:txBody>
      </p:sp>
      <p:sp>
        <p:nvSpPr>
          <p:cNvPr id="7179" name="Поле 63"/>
          <p:cNvSpPr txBox="1">
            <a:spLocks noChangeArrowheads="1"/>
          </p:cNvSpPr>
          <p:nvPr/>
        </p:nvSpPr>
        <p:spPr bwMode="auto">
          <a:xfrm>
            <a:off x="7402513" y="3627438"/>
            <a:ext cx="1246187" cy="1008062"/>
          </a:xfrm>
          <a:prstGeom prst="rect">
            <a:avLst/>
          </a:prstGeom>
          <a:solidFill>
            <a:srgbClr val="FFFFFF"/>
          </a:solidFill>
          <a:ln w="9525">
            <a:solidFill>
              <a:srgbClr val="000000"/>
            </a:solidFill>
            <a:miter lim="800000"/>
            <a:headEnd/>
            <a:tailEnd/>
          </a:ln>
        </p:spPr>
        <p:txBody>
          <a:bodyPr/>
          <a:lstStyle/>
          <a:p>
            <a:pPr algn="ctr"/>
            <a:r>
              <a:rPr lang="ru-RU" sz="1200" b="1">
                <a:solidFill>
                  <a:srgbClr val="031E32"/>
                </a:solidFill>
                <a:latin typeface="Gill Sans MT" pitchFamily="34" charset="0"/>
                <a:cs typeface="Times New Roman" pitchFamily="18" charset="0"/>
              </a:rPr>
              <a:t>Земельные информационные системы (ЗИС)</a:t>
            </a:r>
          </a:p>
          <a:p>
            <a:pPr algn="ctr"/>
            <a:endParaRPr lang="ru-RU" sz="1200" b="1">
              <a:solidFill>
                <a:srgbClr val="031E32"/>
              </a:solidFill>
              <a:latin typeface="Gill Sans MT" pitchFamily="34" charset="0"/>
              <a:cs typeface="Times New Roman" pitchFamily="18" charset="0"/>
            </a:endParaRPr>
          </a:p>
        </p:txBody>
      </p:sp>
      <p:sp>
        <p:nvSpPr>
          <p:cNvPr id="7180" name="Поле 56"/>
          <p:cNvSpPr txBox="1">
            <a:spLocks noChangeArrowheads="1"/>
          </p:cNvSpPr>
          <p:nvPr/>
        </p:nvSpPr>
        <p:spPr bwMode="auto">
          <a:xfrm>
            <a:off x="4548188" y="4249738"/>
            <a:ext cx="1430337" cy="469900"/>
          </a:xfrm>
          <a:prstGeom prst="rect">
            <a:avLst/>
          </a:prstGeom>
          <a:solidFill>
            <a:srgbClr val="FFFFFF"/>
          </a:solidFill>
          <a:ln w="9525">
            <a:solidFill>
              <a:srgbClr val="000000"/>
            </a:solidFill>
            <a:miter lim="800000"/>
            <a:headEnd/>
            <a:tailEnd/>
          </a:ln>
        </p:spPr>
        <p:txBody>
          <a:bodyPr/>
          <a:lstStyle/>
          <a:p>
            <a:pPr algn="ctr"/>
            <a:r>
              <a:rPr lang="kk-KZ" sz="1200" b="1">
                <a:solidFill>
                  <a:srgbClr val="031E32"/>
                </a:solidFill>
                <a:latin typeface="Gill Sans MT" pitchFamily="34" charset="0"/>
                <a:cs typeface="Times New Roman" pitchFamily="18" charset="0"/>
              </a:rPr>
              <a:t>Социо-экономическая</a:t>
            </a:r>
          </a:p>
        </p:txBody>
      </p:sp>
      <p:sp>
        <p:nvSpPr>
          <p:cNvPr id="4117" name="Поле 43"/>
          <p:cNvSpPr txBox="1">
            <a:spLocks noChangeArrowheads="1"/>
          </p:cNvSpPr>
          <p:nvPr/>
        </p:nvSpPr>
        <p:spPr bwMode="auto">
          <a:xfrm>
            <a:off x="6091238" y="5103813"/>
            <a:ext cx="1398587" cy="523875"/>
          </a:xfrm>
          <a:prstGeom prst="rect">
            <a:avLst/>
          </a:prstGeom>
          <a:solidFill>
            <a:srgbClr val="FFFFFF"/>
          </a:solidFill>
          <a:ln w="9525">
            <a:solidFill>
              <a:srgbClr val="000000"/>
            </a:solidFill>
            <a:miter lim="800000"/>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kk-KZ" sz="1200" dirty="0" smtClean="0">
                <a:latin typeface="Gill Sans MT" pitchFamily="34" charset="0"/>
                <a:cs typeface="Times New Roman" pitchFamily="18" charset="0"/>
              </a:rPr>
              <a:t>С </a:t>
            </a:r>
            <a:r>
              <a:rPr lang="kk-KZ" sz="1200" b="1" dirty="0" smtClean="0">
                <a:solidFill>
                  <a:schemeClr val="accent4">
                    <a:lumMod val="50000"/>
                  </a:schemeClr>
                </a:solidFill>
                <a:latin typeface="Gill Sans MT" pitchFamily="34" charset="0"/>
                <a:cs typeface="Times New Roman" pitchFamily="18" charset="0"/>
              </a:rPr>
              <a:t>акцентом</a:t>
            </a:r>
            <a:r>
              <a:rPr lang="kk-KZ" sz="1200" dirty="0" smtClean="0">
                <a:latin typeface="Gill Sans MT" pitchFamily="34" charset="0"/>
                <a:cs typeface="Times New Roman" pitchFamily="18" charset="0"/>
              </a:rPr>
              <a:t> на </a:t>
            </a:r>
            <a:r>
              <a:rPr lang="kk-KZ" sz="1200" b="1" dirty="0" smtClean="0">
                <a:solidFill>
                  <a:schemeClr val="accent4">
                    <a:lumMod val="50000"/>
                  </a:schemeClr>
                </a:solidFill>
                <a:latin typeface="Gill Sans MT" pitchFamily="34" charset="0"/>
                <a:cs typeface="Times New Roman" pitchFamily="18" charset="0"/>
              </a:rPr>
              <a:t>землевладение</a:t>
            </a:r>
          </a:p>
        </p:txBody>
      </p:sp>
      <p:sp>
        <p:nvSpPr>
          <p:cNvPr id="30" name="Поле 61"/>
          <p:cNvSpPr txBox="1">
            <a:spLocks noChangeArrowheads="1"/>
          </p:cNvSpPr>
          <p:nvPr/>
        </p:nvSpPr>
        <p:spPr bwMode="auto">
          <a:xfrm>
            <a:off x="1430338" y="1973263"/>
            <a:ext cx="1725612" cy="43815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Gill Sans MT" pitchFamily="34" charset="0"/>
                <a:cs typeface="Arial" charset="0"/>
              </a:defRPr>
            </a:lvl1pPr>
            <a:lvl2pPr marL="742950" indent="-285750" eaLnBrk="0" hangingPunct="0">
              <a:defRPr>
                <a:solidFill>
                  <a:schemeClr val="tx1"/>
                </a:solidFill>
                <a:latin typeface="Gill Sans MT" pitchFamily="34" charset="0"/>
                <a:cs typeface="Arial" charset="0"/>
              </a:defRPr>
            </a:lvl2pPr>
            <a:lvl3pPr marL="1143000" indent="-228600" eaLnBrk="0" hangingPunct="0">
              <a:defRPr>
                <a:solidFill>
                  <a:schemeClr val="tx1"/>
                </a:solidFill>
                <a:latin typeface="Gill Sans MT" pitchFamily="34" charset="0"/>
                <a:cs typeface="Arial" charset="0"/>
              </a:defRPr>
            </a:lvl3pPr>
            <a:lvl4pPr marL="1600200" indent="-228600" eaLnBrk="0" hangingPunct="0">
              <a:defRPr>
                <a:solidFill>
                  <a:schemeClr val="tx1"/>
                </a:solidFill>
                <a:latin typeface="Gill Sans MT" pitchFamily="34" charset="0"/>
                <a:cs typeface="Arial" charset="0"/>
              </a:defRPr>
            </a:lvl4pPr>
            <a:lvl5pPr marL="2057400" indent="-228600" eaLnBrk="0" hangingPunct="0">
              <a:defRPr>
                <a:solidFill>
                  <a:schemeClr val="tx1"/>
                </a:solidFill>
                <a:latin typeface="Gill Sans MT" pitchFamily="34" charset="0"/>
                <a:cs typeface="Arial" charset="0"/>
              </a:defRPr>
            </a:lvl5pPr>
            <a:lvl6pPr marL="2514600" indent="-228600" eaLnBrk="0" fontAlgn="base" hangingPunct="0">
              <a:spcBef>
                <a:spcPct val="0"/>
              </a:spcBef>
              <a:spcAft>
                <a:spcPct val="0"/>
              </a:spcAft>
              <a:defRPr>
                <a:solidFill>
                  <a:schemeClr val="tx1"/>
                </a:solidFill>
                <a:latin typeface="Gill Sans MT" pitchFamily="34" charset="0"/>
                <a:cs typeface="Arial" charset="0"/>
              </a:defRPr>
            </a:lvl6pPr>
            <a:lvl7pPr marL="2971800" indent="-228600" eaLnBrk="0" fontAlgn="base" hangingPunct="0">
              <a:spcBef>
                <a:spcPct val="0"/>
              </a:spcBef>
              <a:spcAft>
                <a:spcPct val="0"/>
              </a:spcAft>
              <a:defRPr>
                <a:solidFill>
                  <a:schemeClr val="tx1"/>
                </a:solidFill>
                <a:latin typeface="Gill Sans MT" pitchFamily="34" charset="0"/>
                <a:cs typeface="Arial" charset="0"/>
              </a:defRPr>
            </a:lvl7pPr>
            <a:lvl8pPr marL="3429000" indent="-228600" eaLnBrk="0" fontAlgn="base" hangingPunct="0">
              <a:spcBef>
                <a:spcPct val="0"/>
              </a:spcBef>
              <a:spcAft>
                <a:spcPct val="0"/>
              </a:spcAft>
              <a:defRPr>
                <a:solidFill>
                  <a:schemeClr val="tx1"/>
                </a:solidFill>
                <a:latin typeface="Gill Sans MT" pitchFamily="34" charset="0"/>
                <a:cs typeface="Arial" charset="0"/>
              </a:defRPr>
            </a:lvl8pPr>
            <a:lvl9pPr marL="3886200" indent="-228600" eaLnBrk="0" fontAlgn="base" hangingPunct="0">
              <a:spcBef>
                <a:spcPct val="0"/>
              </a:spcBef>
              <a:spcAft>
                <a:spcPct val="0"/>
              </a:spcAft>
              <a:defRPr>
                <a:solidFill>
                  <a:schemeClr val="tx1"/>
                </a:solidFill>
                <a:latin typeface="Gill Sans MT" pitchFamily="34" charset="0"/>
                <a:cs typeface="Arial" charset="0"/>
              </a:defRPr>
            </a:lvl9pPr>
          </a:lstStyle>
          <a:p>
            <a:pPr algn="ctr">
              <a:defRPr/>
            </a:pPr>
            <a:r>
              <a:rPr lang="kk-KZ" sz="1200" b="1" dirty="0" smtClean="0">
                <a:solidFill>
                  <a:schemeClr val="accent4">
                    <a:lumMod val="50000"/>
                  </a:schemeClr>
                </a:solidFill>
                <a:cs typeface="Times New Roman" pitchFamily="18" charset="0"/>
              </a:rPr>
              <a:t>Непространсвенная</a:t>
            </a:r>
            <a:endParaRPr lang="kk-KZ" sz="1200" b="1" dirty="0" smtClean="0">
              <a:solidFill>
                <a:schemeClr val="accent4">
                  <a:lumMod val="50000"/>
                </a:schemeClr>
              </a:solidFill>
            </a:endParaRPr>
          </a:p>
        </p:txBody>
      </p:sp>
      <p:sp>
        <p:nvSpPr>
          <p:cNvPr id="7183" name="Поле 14"/>
          <p:cNvSpPr txBox="1">
            <a:spLocks noChangeArrowheads="1"/>
          </p:cNvSpPr>
          <p:nvPr/>
        </p:nvSpPr>
        <p:spPr bwMode="auto">
          <a:xfrm>
            <a:off x="7697788" y="5102225"/>
            <a:ext cx="1392237" cy="525463"/>
          </a:xfrm>
          <a:prstGeom prst="rect">
            <a:avLst/>
          </a:prstGeom>
          <a:solidFill>
            <a:srgbClr val="FFFFFF"/>
          </a:solidFill>
          <a:ln w="9525">
            <a:solidFill>
              <a:srgbClr val="000000"/>
            </a:solidFill>
            <a:miter lim="800000"/>
            <a:headEnd/>
            <a:tailEnd/>
          </a:ln>
        </p:spPr>
        <p:txBody>
          <a:bodyPr/>
          <a:lstStyle/>
          <a:p>
            <a:pPr algn="ctr"/>
            <a:r>
              <a:rPr lang="kk-KZ" sz="1200" b="1">
                <a:solidFill>
                  <a:srgbClr val="031E32"/>
                </a:solidFill>
                <a:latin typeface="Gill Sans MT" pitchFamily="34" charset="0"/>
                <a:cs typeface="Times New Roman" pitchFamily="18" charset="0"/>
              </a:rPr>
              <a:t>Без акцента на землевладение </a:t>
            </a:r>
          </a:p>
        </p:txBody>
      </p:sp>
      <p:sp>
        <p:nvSpPr>
          <p:cNvPr id="4136" name="Поле 130"/>
          <p:cNvSpPr txBox="1">
            <a:spLocks noChangeArrowheads="1"/>
          </p:cNvSpPr>
          <p:nvPr/>
        </p:nvSpPr>
        <p:spPr bwMode="auto">
          <a:xfrm>
            <a:off x="3951288" y="3632200"/>
            <a:ext cx="1266825" cy="369888"/>
          </a:xfrm>
          <a:prstGeom prst="rect">
            <a:avLst/>
          </a:prstGeom>
          <a:solidFill>
            <a:srgbClr val="FFFFFF"/>
          </a:solidFill>
          <a:ln w="9525">
            <a:solidFill>
              <a:srgbClr val="000000"/>
            </a:solidFill>
            <a:miter lim="800000"/>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kk-KZ" sz="1200" dirty="0" smtClean="0">
                <a:latin typeface="Gill Sans MT" pitchFamily="34" charset="0"/>
                <a:cs typeface="Times New Roman" pitchFamily="18" charset="0"/>
              </a:rPr>
              <a:t>С</a:t>
            </a:r>
            <a:r>
              <a:rPr lang="kk-KZ" sz="1200" b="1" dirty="0">
                <a:solidFill>
                  <a:schemeClr val="accent4">
                    <a:lumMod val="50000"/>
                  </a:schemeClr>
                </a:solidFill>
                <a:latin typeface="Gill Sans MT" pitchFamily="34" charset="0"/>
                <a:cs typeface="Times New Roman" pitchFamily="18" charset="0"/>
              </a:rPr>
              <a:t>АПР/АСУТП</a:t>
            </a:r>
          </a:p>
        </p:txBody>
      </p:sp>
      <p:sp>
        <p:nvSpPr>
          <p:cNvPr id="44" name="Поле 99"/>
          <p:cNvSpPr txBox="1">
            <a:spLocks noChangeArrowheads="1"/>
          </p:cNvSpPr>
          <p:nvPr/>
        </p:nvSpPr>
        <p:spPr bwMode="auto">
          <a:xfrm>
            <a:off x="6091238" y="4249738"/>
            <a:ext cx="1162050" cy="46990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Gill Sans MT" pitchFamily="34" charset="0"/>
                <a:cs typeface="Arial" charset="0"/>
              </a:defRPr>
            </a:lvl1pPr>
            <a:lvl2pPr marL="742950" indent="-285750" eaLnBrk="0" hangingPunct="0">
              <a:defRPr>
                <a:solidFill>
                  <a:schemeClr val="tx1"/>
                </a:solidFill>
                <a:latin typeface="Gill Sans MT" pitchFamily="34" charset="0"/>
                <a:cs typeface="Arial" charset="0"/>
              </a:defRPr>
            </a:lvl2pPr>
            <a:lvl3pPr marL="1143000" indent="-228600" eaLnBrk="0" hangingPunct="0">
              <a:defRPr>
                <a:solidFill>
                  <a:schemeClr val="tx1"/>
                </a:solidFill>
                <a:latin typeface="Gill Sans MT" pitchFamily="34" charset="0"/>
                <a:cs typeface="Arial" charset="0"/>
              </a:defRPr>
            </a:lvl3pPr>
            <a:lvl4pPr marL="1600200" indent="-228600" eaLnBrk="0" hangingPunct="0">
              <a:defRPr>
                <a:solidFill>
                  <a:schemeClr val="tx1"/>
                </a:solidFill>
                <a:latin typeface="Gill Sans MT" pitchFamily="34" charset="0"/>
                <a:cs typeface="Arial" charset="0"/>
              </a:defRPr>
            </a:lvl4pPr>
            <a:lvl5pPr marL="2057400" indent="-228600" eaLnBrk="0" hangingPunct="0">
              <a:defRPr>
                <a:solidFill>
                  <a:schemeClr val="tx1"/>
                </a:solidFill>
                <a:latin typeface="Gill Sans MT" pitchFamily="34" charset="0"/>
                <a:cs typeface="Arial" charset="0"/>
              </a:defRPr>
            </a:lvl5pPr>
            <a:lvl6pPr marL="2514600" indent="-228600" eaLnBrk="0" fontAlgn="base" hangingPunct="0">
              <a:spcBef>
                <a:spcPct val="0"/>
              </a:spcBef>
              <a:spcAft>
                <a:spcPct val="0"/>
              </a:spcAft>
              <a:defRPr>
                <a:solidFill>
                  <a:schemeClr val="tx1"/>
                </a:solidFill>
                <a:latin typeface="Gill Sans MT" pitchFamily="34" charset="0"/>
                <a:cs typeface="Arial" charset="0"/>
              </a:defRPr>
            </a:lvl6pPr>
            <a:lvl7pPr marL="2971800" indent="-228600" eaLnBrk="0" fontAlgn="base" hangingPunct="0">
              <a:spcBef>
                <a:spcPct val="0"/>
              </a:spcBef>
              <a:spcAft>
                <a:spcPct val="0"/>
              </a:spcAft>
              <a:defRPr>
                <a:solidFill>
                  <a:schemeClr val="tx1"/>
                </a:solidFill>
                <a:latin typeface="Gill Sans MT" pitchFamily="34" charset="0"/>
                <a:cs typeface="Arial" charset="0"/>
              </a:defRPr>
            </a:lvl7pPr>
            <a:lvl8pPr marL="3429000" indent="-228600" eaLnBrk="0" fontAlgn="base" hangingPunct="0">
              <a:spcBef>
                <a:spcPct val="0"/>
              </a:spcBef>
              <a:spcAft>
                <a:spcPct val="0"/>
              </a:spcAft>
              <a:defRPr>
                <a:solidFill>
                  <a:schemeClr val="tx1"/>
                </a:solidFill>
                <a:latin typeface="Gill Sans MT" pitchFamily="34" charset="0"/>
                <a:cs typeface="Arial" charset="0"/>
              </a:defRPr>
            </a:lvl8pPr>
            <a:lvl9pPr marL="3886200" indent="-228600" eaLnBrk="0" fontAlgn="base" hangingPunct="0">
              <a:spcBef>
                <a:spcPct val="0"/>
              </a:spcBef>
              <a:spcAft>
                <a:spcPct val="0"/>
              </a:spcAft>
              <a:defRPr>
                <a:solidFill>
                  <a:schemeClr val="tx1"/>
                </a:solidFill>
                <a:latin typeface="Gill Sans MT" pitchFamily="34" charset="0"/>
                <a:cs typeface="Arial" charset="0"/>
              </a:defRPr>
            </a:lvl9pPr>
          </a:lstStyle>
          <a:p>
            <a:pPr algn="ctr">
              <a:defRPr/>
            </a:pPr>
            <a:r>
              <a:rPr lang="kk-KZ" sz="1200" b="1" dirty="0" smtClean="0">
                <a:solidFill>
                  <a:schemeClr val="accent4">
                    <a:lumMod val="50000"/>
                  </a:schemeClr>
                </a:solidFill>
                <a:cs typeface="Times New Roman" pitchFamily="18" charset="0"/>
              </a:rPr>
              <a:t>демографическая</a:t>
            </a:r>
            <a:endParaRPr lang="kk-KZ" sz="1200" dirty="0" smtClean="0">
              <a:solidFill>
                <a:schemeClr val="accent4">
                  <a:lumMod val="50000"/>
                </a:schemeClr>
              </a:solidFill>
            </a:endParaRPr>
          </a:p>
        </p:txBody>
      </p:sp>
      <p:sp>
        <p:nvSpPr>
          <p:cNvPr id="57" name="Прямоугольник 56"/>
          <p:cNvSpPr/>
          <p:nvPr/>
        </p:nvSpPr>
        <p:spPr>
          <a:xfrm>
            <a:off x="3983038" y="1071563"/>
            <a:ext cx="2000250" cy="434975"/>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b="1" dirty="0">
                <a:cs typeface="Arial" pitchFamily="34" charset="0"/>
              </a:rPr>
              <a:t> </a:t>
            </a:r>
            <a:r>
              <a:rPr lang="ru-RU" sz="2000" b="1" dirty="0">
                <a:cs typeface="Arial" pitchFamily="34" charset="0"/>
              </a:rPr>
              <a:t>Информация</a:t>
            </a:r>
          </a:p>
        </p:txBody>
      </p:sp>
      <p:sp>
        <p:nvSpPr>
          <p:cNvPr id="58" name="Поле 60"/>
          <p:cNvSpPr txBox="1">
            <a:spLocks noChangeArrowheads="1"/>
          </p:cNvSpPr>
          <p:nvPr/>
        </p:nvSpPr>
        <p:spPr bwMode="auto">
          <a:xfrm>
            <a:off x="1573213" y="2932113"/>
            <a:ext cx="1438275" cy="614362"/>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Gill Sans MT" pitchFamily="34" charset="0"/>
                <a:cs typeface="Arial" charset="0"/>
              </a:defRPr>
            </a:lvl1pPr>
            <a:lvl2pPr marL="742950" indent="-285750" eaLnBrk="0" hangingPunct="0">
              <a:defRPr>
                <a:solidFill>
                  <a:schemeClr val="tx1"/>
                </a:solidFill>
                <a:latin typeface="Gill Sans MT" pitchFamily="34" charset="0"/>
                <a:cs typeface="Arial" charset="0"/>
              </a:defRPr>
            </a:lvl2pPr>
            <a:lvl3pPr marL="1143000" indent="-228600" eaLnBrk="0" hangingPunct="0">
              <a:defRPr>
                <a:solidFill>
                  <a:schemeClr val="tx1"/>
                </a:solidFill>
                <a:latin typeface="Gill Sans MT" pitchFamily="34" charset="0"/>
                <a:cs typeface="Arial" charset="0"/>
              </a:defRPr>
            </a:lvl3pPr>
            <a:lvl4pPr marL="1600200" indent="-228600" eaLnBrk="0" hangingPunct="0">
              <a:defRPr>
                <a:solidFill>
                  <a:schemeClr val="tx1"/>
                </a:solidFill>
                <a:latin typeface="Gill Sans MT" pitchFamily="34" charset="0"/>
                <a:cs typeface="Arial" charset="0"/>
              </a:defRPr>
            </a:lvl4pPr>
            <a:lvl5pPr marL="2057400" indent="-228600" eaLnBrk="0" hangingPunct="0">
              <a:defRPr>
                <a:solidFill>
                  <a:schemeClr val="tx1"/>
                </a:solidFill>
                <a:latin typeface="Gill Sans MT" pitchFamily="34" charset="0"/>
                <a:cs typeface="Arial" charset="0"/>
              </a:defRPr>
            </a:lvl5pPr>
            <a:lvl6pPr marL="2514600" indent="-228600" eaLnBrk="0" fontAlgn="base" hangingPunct="0">
              <a:spcBef>
                <a:spcPct val="0"/>
              </a:spcBef>
              <a:spcAft>
                <a:spcPct val="0"/>
              </a:spcAft>
              <a:defRPr>
                <a:solidFill>
                  <a:schemeClr val="tx1"/>
                </a:solidFill>
                <a:latin typeface="Gill Sans MT" pitchFamily="34" charset="0"/>
                <a:cs typeface="Arial" charset="0"/>
              </a:defRPr>
            </a:lvl6pPr>
            <a:lvl7pPr marL="2971800" indent="-228600" eaLnBrk="0" fontAlgn="base" hangingPunct="0">
              <a:spcBef>
                <a:spcPct val="0"/>
              </a:spcBef>
              <a:spcAft>
                <a:spcPct val="0"/>
              </a:spcAft>
              <a:defRPr>
                <a:solidFill>
                  <a:schemeClr val="tx1"/>
                </a:solidFill>
                <a:latin typeface="Gill Sans MT" pitchFamily="34" charset="0"/>
                <a:cs typeface="Arial" charset="0"/>
              </a:defRPr>
            </a:lvl7pPr>
            <a:lvl8pPr marL="3429000" indent="-228600" eaLnBrk="0" fontAlgn="base" hangingPunct="0">
              <a:spcBef>
                <a:spcPct val="0"/>
              </a:spcBef>
              <a:spcAft>
                <a:spcPct val="0"/>
              </a:spcAft>
              <a:defRPr>
                <a:solidFill>
                  <a:schemeClr val="tx1"/>
                </a:solidFill>
                <a:latin typeface="Gill Sans MT" pitchFamily="34" charset="0"/>
                <a:cs typeface="Arial" charset="0"/>
              </a:defRPr>
            </a:lvl8pPr>
            <a:lvl9pPr marL="3886200" indent="-228600" eaLnBrk="0" fontAlgn="base" hangingPunct="0">
              <a:spcBef>
                <a:spcPct val="0"/>
              </a:spcBef>
              <a:spcAft>
                <a:spcPct val="0"/>
              </a:spcAft>
              <a:defRPr>
                <a:solidFill>
                  <a:schemeClr val="tx1"/>
                </a:solidFill>
                <a:latin typeface="Gill Sans MT" pitchFamily="34" charset="0"/>
                <a:cs typeface="Arial" charset="0"/>
              </a:defRPr>
            </a:lvl9pPr>
          </a:lstStyle>
          <a:p>
            <a:pPr algn="ctr">
              <a:defRPr/>
            </a:pPr>
            <a:r>
              <a:rPr lang="kk-KZ" sz="1200" b="1" dirty="0" smtClean="0">
                <a:solidFill>
                  <a:schemeClr val="accent4">
                    <a:lumMod val="50000"/>
                  </a:schemeClr>
                </a:solidFill>
                <a:cs typeface="Times New Roman" pitchFamily="18" charset="0"/>
              </a:rPr>
              <a:t>Управленческие системы</a:t>
            </a:r>
            <a:endParaRPr lang="kk-KZ" sz="1200" dirty="0" smtClean="0">
              <a:solidFill>
                <a:schemeClr val="accent4">
                  <a:lumMod val="50000"/>
                </a:schemeClr>
              </a:solidFill>
            </a:endParaRPr>
          </a:p>
        </p:txBody>
      </p:sp>
      <p:sp>
        <p:nvSpPr>
          <p:cNvPr id="59" name="Text Box 91"/>
          <p:cNvSpPr txBox="1">
            <a:spLocks noChangeArrowheads="1"/>
          </p:cNvSpPr>
          <p:nvPr/>
        </p:nvSpPr>
        <p:spPr bwMode="auto">
          <a:xfrm>
            <a:off x="6796088" y="2695575"/>
            <a:ext cx="1714500" cy="696913"/>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Gill Sans MT" pitchFamily="34" charset="0"/>
                <a:cs typeface="Arial" charset="0"/>
              </a:defRPr>
            </a:lvl1pPr>
            <a:lvl2pPr marL="742950" indent="-285750" eaLnBrk="0" hangingPunct="0">
              <a:defRPr>
                <a:solidFill>
                  <a:schemeClr val="tx1"/>
                </a:solidFill>
                <a:latin typeface="Gill Sans MT" pitchFamily="34" charset="0"/>
                <a:cs typeface="Arial" charset="0"/>
              </a:defRPr>
            </a:lvl2pPr>
            <a:lvl3pPr marL="1143000" indent="-228600" eaLnBrk="0" hangingPunct="0">
              <a:defRPr>
                <a:solidFill>
                  <a:schemeClr val="tx1"/>
                </a:solidFill>
                <a:latin typeface="Gill Sans MT" pitchFamily="34" charset="0"/>
                <a:cs typeface="Arial" charset="0"/>
              </a:defRPr>
            </a:lvl3pPr>
            <a:lvl4pPr marL="1600200" indent="-228600" eaLnBrk="0" hangingPunct="0">
              <a:defRPr>
                <a:solidFill>
                  <a:schemeClr val="tx1"/>
                </a:solidFill>
                <a:latin typeface="Gill Sans MT" pitchFamily="34" charset="0"/>
                <a:cs typeface="Arial" charset="0"/>
              </a:defRPr>
            </a:lvl4pPr>
            <a:lvl5pPr marL="2057400" indent="-228600" eaLnBrk="0" hangingPunct="0">
              <a:defRPr>
                <a:solidFill>
                  <a:schemeClr val="tx1"/>
                </a:solidFill>
                <a:latin typeface="Gill Sans MT" pitchFamily="34" charset="0"/>
                <a:cs typeface="Arial" charset="0"/>
              </a:defRPr>
            </a:lvl5pPr>
            <a:lvl6pPr marL="2514600" indent="-228600" eaLnBrk="0" fontAlgn="base" hangingPunct="0">
              <a:spcBef>
                <a:spcPct val="0"/>
              </a:spcBef>
              <a:spcAft>
                <a:spcPct val="0"/>
              </a:spcAft>
              <a:defRPr>
                <a:solidFill>
                  <a:schemeClr val="tx1"/>
                </a:solidFill>
                <a:latin typeface="Gill Sans MT" pitchFamily="34" charset="0"/>
                <a:cs typeface="Arial" charset="0"/>
              </a:defRPr>
            </a:lvl6pPr>
            <a:lvl7pPr marL="2971800" indent="-228600" eaLnBrk="0" fontAlgn="base" hangingPunct="0">
              <a:spcBef>
                <a:spcPct val="0"/>
              </a:spcBef>
              <a:spcAft>
                <a:spcPct val="0"/>
              </a:spcAft>
              <a:defRPr>
                <a:solidFill>
                  <a:schemeClr val="tx1"/>
                </a:solidFill>
                <a:latin typeface="Gill Sans MT" pitchFamily="34" charset="0"/>
                <a:cs typeface="Arial" charset="0"/>
              </a:defRPr>
            </a:lvl7pPr>
            <a:lvl8pPr marL="3429000" indent="-228600" eaLnBrk="0" fontAlgn="base" hangingPunct="0">
              <a:spcBef>
                <a:spcPct val="0"/>
              </a:spcBef>
              <a:spcAft>
                <a:spcPct val="0"/>
              </a:spcAft>
              <a:defRPr>
                <a:solidFill>
                  <a:schemeClr val="tx1"/>
                </a:solidFill>
                <a:latin typeface="Gill Sans MT" pitchFamily="34" charset="0"/>
                <a:cs typeface="Arial" charset="0"/>
              </a:defRPr>
            </a:lvl8pPr>
            <a:lvl9pPr marL="3886200" indent="-228600" eaLnBrk="0" fontAlgn="base" hangingPunct="0">
              <a:spcBef>
                <a:spcPct val="0"/>
              </a:spcBef>
              <a:spcAft>
                <a:spcPct val="0"/>
              </a:spcAft>
              <a:defRPr>
                <a:solidFill>
                  <a:schemeClr val="tx1"/>
                </a:solidFill>
                <a:latin typeface="Gill Sans MT" pitchFamily="34" charset="0"/>
                <a:cs typeface="Arial" charset="0"/>
              </a:defRPr>
            </a:lvl9pPr>
          </a:lstStyle>
          <a:p>
            <a:pPr algn="ctr">
              <a:defRPr/>
            </a:pPr>
            <a:r>
              <a:rPr lang="kk-KZ" sz="1200" b="1" dirty="0" smtClean="0">
                <a:solidFill>
                  <a:schemeClr val="accent4">
                    <a:lumMod val="50000"/>
                  </a:schemeClr>
                </a:solidFill>
                <a:cs typeface="Times New Roman" pitchFamily="18" charset="0"/>
              </a:rPr>
              <a:t>Географичесие информационные системы (ГИС)</a:t>
            </a:r>
            <a:endParaRPr lang="kk-KZ" sz="1200" dirty="0" smtClean="0">
              <a:solidFill>
                <a:schemeClr val="accent4">
                  <a:lumMod val="50000"/>
                </a:schemeClr>
              </a:solidFill>
            </a:endParaRPr>
          </a:p>
        </p:txBody>
      </p:sp>
      <p:cxnSp>
        <p:nvCxnSpPr>
          <p:cNvPr id="7189" name="Прямая со стрелкой 2"/>
          <p:cNvCxnSpPr>
            <a:cxnSpLocks noChangeShapeType="1"/>
            <a:stCxn id="59" idx="2"/>
            <a:endCxn id="59" idx="2"/>
          </p:cNvCxnSpPr>
          <p:nvPr/>
        </p:nvCxnSpPr>
        <p:spPr bwMode="auto">
          <a:xfrm>
            <a:off x="7653338" y="3392488"/>
            <a:ext cx="0" cy="0"/>
          </a:xfrm>
          <a:prstGeom prst="straightConnector1">
            <a:avLst/>
          </a:prstGeom>
          <a:noFill/>
          <a:ln w="9525" algn="ctr">
            <a:solidFill>
              <a:schemeClr val="tx1"/>
            </a:solidFill>
            <a:miter lim="800000"/>
            <a:headEnd/>
            <a:tailEnd type="arrow" w="med" len="med"/>
          </a:ln>
          <a:effectLst/>
        </p:spPr>
      </p:cxnSp>
      <p:cxnSp>
        <p:nvCxnSpPr>
          <p:cNvPr id="7190" name="Прямая со стрелкой 4"/>
          <p:cNvCxnSpPr>
            <a:cxnSpLocks noChangeShapeType="1"/>
            <a:stCxn id="59" idx="2"/>
            <a:endCxn id="7179" idx="0"/>
          </p:cNvCxnSpPr>
          <p:nvPr/>
        </p:nvCxnSpPr>
        <p:spPr bwMode="auto">
          <a:xfrm>
            <a:off x="7653338" y="3392488"/>
            <a:ext cx="373062" cy="234950"/>
          </a:xfrm>
          <a:prstGeom prst="straightConnector1">
            <a:avLst/>
          </a:prstGeom>
          <a:noFill/>
          <a:ln w="9525" algn="ctr">
            <a:solidFill>
              <a:schemeClr val="tx1"/>
            </a:solidFill>
            <a:miter lim="800000"/>
            <a:headEnd/>
            <a:tailEnd type="arrow" w="med" len="med"/>
          </a:ln>
          <a:effectLst/>
        </p:spPr>
      </p:cxnSp>
      <p:cxnSp>
        <p:nvCxnSpPr>
          <p:cNvPr id="7191" name="Прямая со стрелкой 7"/>
          <p:cNvCxnSpPr>
            <a:cxnSpLocks noChangeShapeType="1"/>
            <a:stCxn id="59" idx="2"/>
          </p:cNvCxnSpPr>
          <p:nvPr/>
        </p:nvCxnSpPr>
        <p:spPr bwMode="auto">
          <a:xfrm flipH="1">
            <a:off x="6854825" y="3392488"/>
            <a:ext cx="798513" cy="234950"/>
          </a:xfrm>
          <a:prstGeom prst="straightConnector1">
            <a:avLst/>
          </a:prstGeom>
          <a:noFill/>
          <a:ln w="9525" algn="ctr">
            <a:solidFill>
              <a:schemeClr val="tx1"/>
            </a:solidFill>
            <a:miter lim="800000"/>
            <a:headEnd/>
            <a:tailEnd type="arrow" w="med" len="med"/>
          </a:ln>
          <a:effectLst/>
        </p:spPr>
      </p:cxnSp>
      <p:cxnSp>
        <p:nvCxnSpPr>
          <p:cNvPr id="7192" name="Прямая со стрелкой 16"/>
          <p:cNvCxnSpPr>
            <a:cxnSpLocks noChangeShapeType="1"/>
            <a:stCxn id="7178" idx="2"/>
            <a:endCxn id="7180" idx="0"/>
          </p:cNvCxnSpPr>
          <p:nvPr/>
        </p:nvCxnSpPr>
        <p:spPr bwMode="auto">
          <a:xfrm flipH="1">
            <a:off x="5262563" y="3997325"/>
            <a:ext cx="944562" cy="252413"/>
          </a:xfrm>
          <a:prstGeom prst="straightConnector1">
            <a:avLst/>
          </a:prstGeom>
          <a:noFill/>
          <a:ln w="9525" algn="ctr">
            <a:solidFill>
              <a:schemeClr val="tx1"/>
            </a:solidFill>
            <a:miter lim="800000"/>
            <a:headEnd/>
            <a:tailEnd type="arrow" w="med" len="med"/>
          </a:ln>
          <a:effectLst/>
        </p:spPr>
      </p:cxnSp>
      <p:cxnSp>
        <p:nvCxnSpPr>
          <p:cNvPr id="7193" name="Прямая со стрелкой 18"/>
          <p:cNvCxnSpPr>
            <a:cxnSpLocks noChangeShapeType="1"/>
            <a:stCxn id="7178" idx="2"/>
            <a:endCxn id="44" idx="0"/>
          </p:cNvCxnSpPr>
          <p:nvPr/>
        </p:nvCxnSpPr>
        <p:spPr bwMode="auto">
          <a:xfrm>
            <a:off x="6207125" y="3997325"/>
            <a:ext cx="465138" cy="252413"/>
          </a:xfrm>
          <a:prstGeom prst="straightConnector1">
            <a:avLst/>
          </a:prstGeom>
          <a:noFill/>
          <a:ln w="9525" algn="ctr">
            <a:solidFill>
              <a:schemeClr val="tx1"/>
            </a:solidFill>
            <a:miter lim="800000"/>
            <a:headEnd/>
            <a:tailEnd type="arrow" w="med" len="med"/>
          </a:ln>
          <a:effectLst/>
        </p:spPr>
      </p:cxnSp>
      <p:cxnSp>
        <p:nvCxnSpPr>
          <p:cNvPr id="7194" name="Прямая со стрелкой 20"/>
          <p:cNvCxnSpPr>
            <a:cxnSpLocks noChangeShapeType="1"/>
            <a:stCxn id="7179" idx="2"/>
            <a:endCxn id="7183" idx="0"/>
          </p:cNvCxnSpPr>
          <p:nvPr/>
        </p:nvCxnSpPr>
        <p:spPr bwMode="auto">
          <a:xfrm>
            <a:off x="8026400" y="4635500"/>
            <a:ext cx="366713" cy="466725"/>
          </a:xfrm>
          <a:prstGeom prst="straightConnector1">
            <a:avLst/>
          </a:prstGeom>
          <a:noFill/>
          <a:ln w="9525" algn="ctr">
            <a:solidFill>
              <a:schemeClr val="tx1"/>
            </a:solidFill>
            <a:miter lim="800000"/>
            <a:headEnd/>
            <a:tailEnd type="arrow" w="med" len="med"/>
          </a:ln>
          <a:effectLst/>
        </p:spPr>
      </p:cxnSp>
      <p:cxnSp>
        <p:nvCxnSpPr>
          <p:cNvPr id="7195" name="Прямая со стрелкой 22"/>
          <p:cNvCxnSpPr>
            <a:cxnSpLocks noChangeShapeType="1"/>
            <a:stCxn id="7179" idx="2"/>
            <a:endCxn id="4117" idx="0"/>
          </p:cNvCxnSpPr>
          <p:nvPr/>
        </p:nvCxnSpPr>
        <p:spPr bwMode="auto">
          <a:xfrm flipH="1">
            <a:off x="6789738" y="4635500"/>
            <a:ext cx="1236662" cy="468313"/>
          </a:xfrm>
          <a:prstGeom prst="straightConnector1">
            <a:avLst/>
          </a:prstGeom>
          <a:noFill/>
          <a:ln w="9525" algn="ctr">
            <a:solidFill>
              <a:schemeClr val="tx1"/>
            </a:solidFill>
            <a:miter lim="800000"/>
            <a:headEnd/>
            <a:tailEnd type="arrow" w="med" len="med"/>
          </a:ln>
          <a:effectLst/>
        </p:spPr>
      </p:cxnSp>
      <p:cxnSp>
        <p:nvCxnSpPr>
          <p:cNvPr id="7196" name="Прямая со стрелкой 26"/>
          <p:cNvCxnSpPr>
            <a:cxnSpLocks noChangeShapeType="1"/>
            <a:stCxn id="12" idx="2"/>
            <a:endCxn id="59" idx="0"/>
          </p:cNvCxnSpPr>
          <p:nvPr/>
        </p:nvCxnSpPr>
        <p:spPr bwMode="auto">
          <a:xfrm>
            <a:off x="6796088" y="2433638"/>
            <a:ext cx="857250" cy="261937"/>
          </a:xfrm>
          <a:prstGeom prst="straightConnector1">
            <a:avLst/>
          </a:prstGeom>
          <a:noFill/>
          <a:ln w="9525" algn="ctr">
            <a:solidFill>
              <a:schemeClr val="tx1"/>
            </a:solidFill>
            <a:miter lim="800000"/>
            <a:headEnd/>
            <a:tailEnd type="arrow" w="med" len="med"/>
          </a:ln>
          <a:effectLst/>
        </p:spPr>
      </p:cxnSp>
      <p:cxnSp>
        <p:nvCxnSpPr>
          <p:cNvPr id="7197" name="Прямая со стрелкой 28"/>
          <p:cNvCxnSpPr>
            <a:cxnSpLocks noChangeShapeType="1"/>
            <a:stCxn id="12" idx="2"/>
            <a:endCxn id="15" idx="0"/>
          </p:cNvCxnSpPr>
          <p:nvPr/>
        </p:nvCxnSpPr>
        <p:spPr bwMode="auto">
          <a:xfrm flipH="1">
            <a:off x="4584700" y="2433638"/>
            <a:ext cx="2211388" cy="290512"/>
          </a:xfrm>
          <a:prstGeom prst="straightConnector1">
            <a:avLst/>
          </a:prstGeom>
          <a:noFill/>
          <a:ln w="9525" algn="ctr">
            <a:solidFill>
              <a:schemeClr val="tx1"/>
            </a:solidFill>
            <a:miter lim="800000"/>
            <a:headEnd/>
            <a:tailEnd type="arrow" w="med" len="med"/>
          </a:ln>
          <a:effectLst/>
        </p:spPr>
      </p:cxnSp>
      <p:cxnSp>
        <p:nvCxnSpPr>
          <p:cNvPr id="7198" name="Прямая со стрелкой 31"/>
          <p:cNvCxnSpPr>
            <a:cxnSpLocks noChangeShapeType="1"/>
            <a:stCxn id="57" idx="2"/>
            <a:endCxn id="30" idx="0"/>
          </p:cNvCxnSpPr>
          <p:nvPr/>
        </p:nvCxnSpPr>
        <p:spPr bwMode="auto">
          <a:xfrm flipH="1">
            <a:off x="2292350" y="1506538"/>
            <a:ext cx="2690813" cy="466725"/>
          </a:xfrm>
          <a:prstGeom prst="straightConnector1">
            <a:avLst/>
          </a:prstGeom>
          <a:noFill/>
          <a:ln w="9525" algn="ctr">
            <a:solidFill>
              <a:schemeClr val="tx1"/>
            </a:solidFill>
            <a:miter lim="800000"/>
            <a:headEnd/>
            <a:tailEnd type="arrow" w="med" len="med"/>
          </a:ln>
          <a:effectLst/>
        </p:spPr>
      </p:cxnSp>
      <p:cxnSp>
        <p:nvCxnSpPr>
          <p:cNvPr id="7199" name="Прямая со стрелкой 33"/>
          <p:cNvCxnSpPr>
            <a:cxnSpLocks noChangeShapeType="1"/>
            <a:stCxn id="57" idx="2"/>
            <a:endCxn id="12" idx="0"/>
          </p:cNvCxnSpPr>
          <p:nvPr/>
        </p:nvCxnSpPr>
        <p:spPr bwMode="auto">
          <a:xfrm>
            <a:off x="4983163" y="1506538"/>
            <a:ext cx="1812925" cy="490537"/>
          </a:xfrm>
          <a:prstGeom prst="straightConnector1">
            <a:avLst/>
          </a:prstGeom>
          <a:noFill/>
          <a:ln w="9525" algn="ctr">
            <a:solidFill>
              <a:schemeClr val="tx1"/>
            </a:solidFill>
            <a:miter lim="800000"/>
            <a:headEnd/>
            <a:tailEnd type="arrow" w="med" len="med"/>
          </a:ln>
          <a:effectLst/>
        </p:spPr>
      </p:cxnSp>
      <p:cxnSp>
        <p:nvCxnSpPr>
          <p:cNvPr id="7200" name="Прямая со стрелкой 35"/>
          <p:cNvCxnSpPr>
            <a:cxnSpLocks noChangeShapeType="1"/>
            <a:stCxn id="30" idx="2"/>
            <a:endCxn id="58" idx="0"/>
          </p:cNvCxnSpPr>
          <p:nvPr/>
        </p:nvCxnSpPr>
        <p:spPr bwMode="auto">
          <a:xfrm>
            <a:off x="2292350" y="2411413"/>
            <a:ext cx="0" cy="520700"/>
          </a:xfrm>
          <a:prstGeom prst="straightConnector1">
            <a:avLst/>
          </a:prstGeom>
          <a:noFill/>
          <a:ln w="9525" algn="ctr">
            <a:solidFill>
              <a:schemeClr val="tx1"/>
            </a:solidFill>
            <a:miter lim="800000"/>
            <a:headEnd/>
            <a:tailEnd type="arrow" w="med" len="med"/>
          </a:ln>
          <a:effectLst/>
        </p:spPr>
      </p:cxnSp>
      <p:cxnSp>
        <p:nvCxnSpPr>
          <p:cNvPr id="7201" name="Прямая со стрелкой 38"/>
          <p:cNvCxnSpPr>
            <a:cxnSpLocks noChangeShapeType="1"/>
            <a:stCxn id="15" idx="2"/>
            <a:endCxn id="4136" idx="0"/>
          </p:cNvCxnSpPr>
          <p:nvPr/>
        </p:nvCxnSpPr>
        <p:spPr bwMode="auto">
          <a:xfrm flipH="1">
            <a:off x="4584700" y="3186113"/>
            <a:ext cx="0" cy="446087"/>
          </a:xfrm>
          <a:prstGeom prst="straightConnector1">
            <a:avLst/>
          </a:prstGeom>
          <a:noFill/>
          <a:ln w="9525" algn="ctr">
            <a:solidFill>
              <a:schemeClr val="tx1"/>
            </a:solidFill>
            <a:miter lim="800000"/>
            <a:headEnd/>
            <a:tailEnd type="arrow" w="med" len="med"/>
          </a:ln>
          <a:effectLst/>
        </p:spPr>
      </p:cxnSp>
    </p:spTree>
  </p:cSld>
  <p:clrMapOvr>
    <a:masterClrMapping/>
  </p:clrMapOvr>
  <p:transition advClick="0" advTm="2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Номер слайда 1"/>
          <p:cNvSpPr>
            <a:spLocks noGrp="1"/>
          </p:cNvSpPr>
          <p:nvPr>
            <p:ph type="sldNum" sz="quarter" idx="11"/>
          </p:nvPr>
        </p:nvSpPr>
        <p:spPr>
          <a:noFill/>
          <a:ln>
            <a:miter lim="800000"/>
            <a:headEnd/>
            <a:tailEnd/>
          </a:ln>
        </p:spPr>
        <p:txBody>
          <a:bodyPr/>
          <a:lstStyle/>
          <a:p>
            <a:fld id="{D3242DE2-9111-49A7-BBED-6B764949F1AC}" type="slidenum">
              <a:rPr lang="en-GB" altLang="ru-RU" smtClean="0"/>
              <a:pPr/>
              <a:t>15</a:t>
            </a:fld>
            <a:endParaRPr lang="en-GB" altLang="ru-RU" smtClean="0"/>
          </a:p>
        </p:txBody>
      </p:sp>
      <p:sp>
        <p:nvSpPr>
          <p:cNvPr id="3" name="Прямоугольник 2"/>
          <p:cNvSpPr/>
          <p:nvPr/>
        </p:nvSpPr>
        <p:spPr>
          <a:xfrm>
            <a:off x="2105025" y="823913"/>
            <a:ext cx="4572000" cy="954087"/>
          </a:xfrm>
          <a:prstGeom prst="rect">
            <a:avLst/>
          </a:prstGeom>
        </p:spPr>
        <p:txBody>
          <a:bodyPr>
            <a:spAutoFit/>
          </a:bodyPr>
          <a:lstStyle/>
          <a:p>
            <a:pPr algn="ctr" eaLnBrk="1" hangingPunct="1">
              <a:defRPr/>
            </a:pPr>
            <a:r>
              <a:rPr lang="ru-RU" altLang="ru-RU" sz="2800" dirty="0">
                <a:effectLst>
                  <a:outerShdw blurRad="38100" dist="38100" dir="2700000" algn="tl">
                    <a:srgbClr val="000000">
                      <a:alpha val="43137"/>
                    </a:srgbClr>
                  </a:outerShdw>
                </a:effectLst>
                <a:latin typeface="Impact" panose="020B0806030902050204" pitchFamily="34" charset="0"/>
              </a:rPr>
              <a:t>Основные источники данных </a:t>
            </a:r>
            <a:r>
              <a:rPr lang="ru-RU" altLang="ru-RU" sz="2800" dirty="0" err="1">
                <a:effectLst>
                  <a:outerShdw blurRad="38100" dist="38100" dir="2700000" algn="tl">
                    <a:srgbClr val="000000">
                      <a:alpha val="43137"/>
                    </a:srgbClr>
                  </a:outerShdw>
                </a:effectLst>
                <a:latin typeface="Impact" panose="020B0806030902050204" pitchFamily="34" charset="0"/>
              </a:rPr>
              <a:t>геоинформатики</a:t>
            </a:r>
            <a:endParaRPr lang="ru-RU" altLang="ru-RU" sz="2800" dirty="0">
              <a:effectLst>
                <a:outerShdw blurRad="38100" dist="38100" dir="2700000" algn="tl">
                  <a:srgbClr val="000000">
                    <a:alpha val="43137"/>
                  </a:srgbClr>
                </a:outerShdw>
              </a:effectLst>
              <a:latin typeface="Impact" panose="020B0806030902050204" pitchFamily="34" charset="0"/>
            </a:endParaRPr>
          </a:p>
        </p:txBody>
      </p:sp>
      <p:sp>
        <p:nvSpPr>
          <p:cNvPr id="8196" name="Прямоугольник 34"/>
          <p:cNvSpPr>
            <a:spLocks noChangeArrowheads="1"/>
          </p:cNvSpPr>
          <p:nvPr/>
        </p:nvSpPr>
        <p:spPr bwMode="auto">
          <a:xfrm>
            <a:off x="1225550" y="4000500"/>
            <a:ext cx="3209925" cy="523875"/>
          </a:xfrm>
          <a:prstGeom prst="rect">
            <a:avLst/>
          </a:prstGeom>
          <a:noFill/>
          <a:ln w="9525">
            <a:noFill/>
            <a:miter lim="800000"/>
            <a:headEnd/>
            <a:tailEnd/>
          </a:ln>
        </p:spPr>
        <p:txBody>
          <a:bodyPr>
            <a:spAutoFit/>
          </a:bodyPr>
          <a:lstStyle/>
          <a:p>
            <a:pPr algn="ctr"/>
            <a:r>
              <a:rPr lang="ru-RU" altLang="ru-RU" sz="2800">
                <a:solidFill>
                  <a:srgbClr val="00821D"/>
                </a:solidFill>
                <a:latin typeface="Impact" pitchFamily="34" charset="0"/>
              </a:rPr>
              <a:t>Статистические</a:t>
            </a:r>
          </a:p>
        </p:txBody>
      </p:sp>
      <p:sp>
        <p:nvSpPr>
          <p:cNvPr id="8197" name="Прямоугольник 36"/>
          <p:cNvSpPr>
            <a:spLocks noChangeArrowheads="1"/>
          </p:cNvSpPr>
          <p:nvPr/>
        </p:nvSpPr>
        <p:spPr bwMode="auto">
          <a:xfrm>
            <a:off x="1125538" y="5375275"/>
            <a:ext cx="3411537" cy="523875"/>
          </a:xfrm>
          <a:prstGeom prst="rect">
            <a:avLst/>
          </a:prstGeom>
          <a:noFill/>
          <a:ln w="9525">
            <a:noFill/>
            <a:miter lim="800000"/>
            <a:headEnd/>
            <a:tailEnd/>
          </a:ln>
        </p:spPr>
        <p:txBody>
          <a:bodyPr>
            <a:spAutoFit/>
          </a:bodyPr>
          <a:lstStyle/>
          <a:p>
            <a:pPr algn="ctr"/>
            <a:r>
              <a:rPr lang="ru-RU" altLang="ru-RU" sz="2800">
                <a:solidFill>
                  <a:srgbClr val="0070C0"/>
                </a:solidFill>
                <a:latin typeface="Impact" pitchFamily="34" charset="0"/>
              </a:rPr>
              <a:t>Аэрокосмические</a:t>
            </a:r>
          </a:p>
        </p:txBody>
      </p:sp>
      <p:pic>
        <p:nvPicPr>
          <p:cNvPr id="8198" name="Picture 42" descr="https://im0-tub-kz.yandex.net/i?id=4e6cc354c7d42b7f8531463ecd65b57d-l&amp;n=13"/>
          <p:cNvPicPr>
            <a:picLocks noChangeAspect="1" noChangeArrowheads="1"/>
          </p:cNvPicPr>
          <p:nvPr/>
        </p:nvPicPr>
        <p:blipFill>
          <a:blip r:embed="rId2"/>
          <a:srcRect/>
          <a:stretch>
            <a:fillRect/>
          </a:stretch>
        </p:blipFill>
        <p:spPr bwMode="auto">
          <a:xfrm>
            <a:off x="5545138" y="5207000"/>
            <a:ext cx="2890837" cy="1463675"/>
          </a:xfrm>
          <a:prstGeom prst="rect">
            <a:avLst/>
          </a:prstGeom>
          <a:noFill/>
          <a:ln w="9525">
            <a:noFill/>
            <a:miter lim="800000"/>
            <a:headEnd/>
            <a:tailEnd/>
          </a:ln>
        </p:spPr>
      </p:pic>
      <p:pic>
        <p:nvPicPr>
          <p:cNvPr id="8199" name="Picture 44" descr="https://thinktanks.by/files/401/602/growth_charts.jpg"/>
          <p:cNvPicPr>
            <a:picLocks noChangeAspect="1" noChangeArrowheads="1"/>
          </p:cNvPicPr>
          <p:nvPr/>
        </p:nvPicPr>
        <p:blipFill>
          <a:blip r:embed="rId3"/>
          <a:srcRect/>
          <a:stretch>
            <a:fillRect/>
          </a:stretch>
        </p:blipFill>
        <p:spPr bwMode="auto">
          <a:xfrm>
            <a:off x="5545138" y="3636963"/>
            <a:ext cx="2890837" cy="1279525"/>
          </a:xfrm>
          <a:prstGeom prst="rect">
            <a:avLst/>
          </a:prstGeom>
          <a:noFill/>
          <a:ln w="9525">
            <a:noFill/>
            <a:miter lim="800000"/>
            <a:headEnd/>
            <a:tailEnd/>
          </a:ln>
        </p:spPr>
      </p:pic>
      <p:pic>
        <p:nvPicPr>
          <p:cNvPr id="8200" name="Picture 46" descr="http://biblioclub.ru/services/fks.php?fks_action=get_file&amp;fks_flag=2&amp;fks_id=bse_img_images_02005_402250.jpg"/>
          <p:cNvPicPr>
            <a:picLocks noChangeAspect="1" noChangeArrowheads="1"/>
          </p:cNvPicPr>
          <p:nvPr/>
        </p:nvPicPr>
        <p:blipFill>
          <a:blip r:embed="rId4"/>
          <a:srcRect/>
          <a:stretch>
            <a:fillRect/>
          </a:stretch>
        </p:blipFill>
        <p:spPr bwMode="auto">
          <a:xfrm>
            <a:off x="5545138" y="1931988"/>
            <a:ext cx="2890837" cy="1550987"/>
          </a:xfrm>
          <a:prstGeom prst="rect">
            <a:avLst/>
          </a:prstGeom>
          <a:noFill/>
          <a:ln w="9525">
            <a:noFill/>
            <a:miter lim="800000"/>
            <a:headEnd/>
            <a:tailEnd/>
          </a:ln>
        </p:spPr>
      </p:pic>
      <p:sp>
        <p:nvSpPr>
          <p:cNvPr id="8201" name="Прямоугольник 13"/>
          <p:cNvSpPr>
            <a:spLocks noChangeArrowheads="1"/>
          </p:cNvSpPr>
          <p:nvPr/>
        </p:nvSpPr>
        <p:spPr bwMode="auto">
          <a:xfrm>
            <a:off x="1247775" y="2767013"/>
            <a:ext cx="3165475" cy="522287"/>
          </a:xfrm>
          <a:prstGeom prst="rect">
            <a:avLst/>
          </a:prstGeom>
          <a:noFill/>
          <a:ln w="9525">
            <a:noFill/>
            <a:miter lim="800000"/>
            <a:headEnd/>
            <a:tailEnd/>
          </a:ln>
        </p:spPr>
        <p:txBody>
          <a:bodyPr wrap="none">
            <a:spAutoFit/>
          </a:bodyPr>
          <a:lstStyle/>
          <a:p>
            <a:pPr algn="ctr"/>
            <a:r>
              <a:rPr lang="ru-RU" altLang="ru-RU" sz="2800">
                <a:solidFill>
                  <a:srgbClr val="FF0000"/>
                </a:solidFill>
                <a:latin typeface="Impact" pitchFamily="34" charset="0"/>
              </a:rPr>
              <a:t>Картографические</a:t>
            </a:r>
          </a:p>
        </p:txBody>
      </p:sp>
    </p:spTree>
  </p:cSld>
  <p:clrMapOvr>
    <a:masterClrMapping/>
  </p:clrMapOvr>
  <p:transition advClick="0" advTm="2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r>
              <a:rPr lang="kk-KZ" smtClean="0"/>
              <a:t>Источники пространсвтенных данных</a:t>
            </a:r>
            <a:endParaRPr lang="ru-RU" smtClean="0"/>
          </a:p>
        </p:txBody>
      </p:sp>
      <p:sp>
        <p:nvSpPr>
          <p:cNvPr id="9219" name="Объект 2"/>
          <p:cNvSpPr>
            <a:spLocks noGrp="1"/>
          </p:cNvSpPr>
          <p:nvPr>
            <p:ph sz="half" idx="1"/>
          </p:nvPr>
        </p:nvSpPr>
        <p:spPr>
          <a:xfrm>
            <a:off x="914400" y="2362200"/>
            <a:ext cx="7431088" cy="2428875"/>
          </a:xfrm>
        </p:spPr>
        <p:txBody>
          <a:bodyPr/>
          <a:lstStyle/>
          <a:p>
            <a:pPr algn="just"/>
            <a:r>
              <a:rPr lang="ru-RU" sz="2000" b="1" smtClean="0"/>
              <a:t>Аэрофотоснимок</a:t>
            </a:r>
            <a:r>
              <a:rPr lang="ru-RU" sz="2000" smtClean="0"/>
              <a:t> — двумерное фотографическое изображение земной поверхности, полученное с воздушных летательных аппаратов и предназначенное для исследования видимых и скрытых объектов, явлений и процессов посредством дешифрирования и измерений</a:t>
            </a:r>
          </a:p>
          <a:p>
            <a:pPr algn="just"/>
            <a:r>
              <a:rPr lang="ru-RU" sz="2000" b="1" smtClean="0"/>
              <a:t>Дешифрование</a:t>
            </a:r>
            <a:r>
              <a:rPr lang="ru-RU" sz="2000" smtClean="0"/>
              <a:t> — (дешифровка) — процесс перевода текста или изображения, принятого в виде последовательности сигналов, из зашифрованной формы в незашифрованную с помощью дешифратора</a:t>
            </a:r>
          </a:p>
          <a:p>
            <a:pPr algn="just"/>
            <a:r>
              <a:rPr lang="ru-RU" sz="2000" b="1" smtClean="0"/>
              <a:t>Дистанционное зондирование</a:t>
            </a:r>
            <a:r>
              <a:rPr lang="ru-RU" sz="2000" smtClean="0"/>
              <a:t>– получение информации об объекте по данным измерений, сделанных на расстоянии от объекта, т. е. </a:t>
            </a:r>
            <a:r>
              <a:rPr lang="ru-RU" sz="2000" u="sng" smtClean="0"/>
              <a:t>без прямого контакта</a:t>
            </a:r>
            <a:r>
              <a:rPr lang="ru-RU" sz="2000" smtClean="0"/>
              <a:t> с объектом.</a:t>
            </a:r>
          </a:p>
        </p:txBody>
      </p:sp>
      <p:sp>
        <p:nvSpPr>
          <p:cNvPr id="9220" name="Номер слайда 4"/>
          <p:cNvSpPr>
            <a:spLocks noGrp="1"/>
          </p:cNvSpPr>
          <p:nvPr>
            <p:ph type="sldNum" sz="quarter" idx="11"/>
          </p:nvPr>
        </p:nvSpPr>
        <p:spPr>
          <a:noFill/>
          <a:ln>
            <a:miter lim="800000"/>
            <a:headEnd/>
            <a:tailEnd/>
          </a:ln>
        </p:spPr>
        <p:txBody>
          <a:bodyPr/>
          <a:lstStyle/>
          <a:p>
            <a:fld id="{88C1DFBA-E789-4D96-ABF8-89F7BB6B61CC}" type="slidenum">
              <a:rPr lang="en-GB" altLang="ru-RU" smtClean="0"/>
              <a:pPr/>
              <a:t>16</a:t>
            </a:fld>
            <a:endParaRPr lang="en-GB" altLang="ru-RU" smtClean="0"/>
          </a:p>
        </p:txBody>
      </p:sp>
    </p:spTree>
  </p:cSld>
  <p:clrMapOvr>
    <a:masterClrMapping/>
  </p:clrMapOvr>
  <p:transition advClick="0" advTm="2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Номер слайда 4"/>
          <p:cNvSpPr>
            <a:spLocks noGrp="1"/>
          </p:cNvSpPr>
          <p:nvPr>
            <p:ph type="sldNum" sz="quarter" idx="11"/>
          </p:nvPr>
        </p:nvSpPr>
        <p:spPr>
          <a:noFill/>
          <a:ln>
            <a:miter lim="800000"/>
            <a:headEnd/>
            <a:tailEnd/>
          </a:ln>
        </p:spPr>
        <p:txBody>
          <a:bodyPr/>
          <a:lstStyle/>
          <a:p>
            <a:fld id="{91C4FE4E-CB6C-44D4-B7E4-55F6E7EC24DD}" type="slidenum">
              <a:rPr lang="en-GB" altLang="ru-RU" smtClean="0"/>
              <a:pPr/>
              <a:t>17</a:t>
            </a:fld>
            <a:endParaRPr lang="en-GB" altLang="ru-RU" smtClean="0"/>
          </a:p>
        </p:txBody>
      </p:sp>
      <p:sp>
        <p:nvSpPr>
          <p:cNvPr id="3" name="Объект 2"/>
          <p:cNvSpPr>
            <a:spLocks noGrp="1"/>
          </p:cNvSpPr>
          <p:nvPr>
            <p:ph sz="half" idx="1"/>
          </p:nvPr>
        </p:nvSpPr>
        <p:spPr>
          <a:xfrm>
            <a:off x="747713" y="777875"/>
            <a:ext cx="7532687" cy="5494338"/>
          </a:xfrm>
          <a:solidFill>
            <a:schemeClr val="bg1"/>
          </a:solidFill>
        </p:spPr>
        <p:txBody>
          <a:bodyPr/>
          <a:lstStyle/>
          <a:p>
            <a:pPr algn="just">
              <a:defRPr/>
            </a:pPr>
            <a:r>
              <a:rPr lang="ru-RU" sz="2000" b="1" dirty="0"/>
              <a:t>Атлас</a:t>
            </a:r>
            <a:r>
              <a:rPr lang="ru-RU" sz="2000" dirty="0"/>
              <a:t> — сборник карт, таблиц, </a:t>
            </a:r>
            <a:r>
              <a:rPr lang="ru-RU" sz="2000" dirty="0" smtClean="0"/>
              <a:t>диаграмм. </a:t>
            </a:r>
            <a:r>
              <a:rPr lang="ru-RU" sz="2000" dirty="0"/>
              <a:t>Географический </a:t>
            </a:r>
            <a:r>
              <a:rPr lang="ru-RU" sz="2000" b="1" dirty="0"/>
              <a:t>атлас</a:t>
            </a:r>
            <a:r>
              <a:rPr lang="ru-RU" sz="2000" dirty="0"/>
              <a:t> — собрание географических карт</a:t>
            </a:r>
            <a:r>
              <a:rPr lang="ru-RU" sz="2000" dirty="0" smtClean="0"/>
              <a:t>.</a:t>
            </a:r>
          </a:p>
          <a:p>
            <a:pPr algn="just">
              <a:defRPr/>
            </a:pPr>
            <a:r>
              <a:rPr lang="ru-RU" sz="2000" b="1" dirty="0"/>
              <a:t>Карта</a:t>
            </a:r>
            <a:r>
              <a:rPr lang="ru-RU" sz="2000" dirty="0"/>
              <a:t>–это математически определённое, уменьшенное, </a:t>
            </a:r>
            <a:r>
              <a:rPr lang="ru-RU" sz="2000" dirty="0" err="1"/>
              <a:t>генерализованное</a:t>
            </a:r>
            <a:r>
              <a:rPr lang="ru-RU" sz="2000" dirty="0"/>
              <a:t> изображение поверхности земли, другого небесного тела или космического пространства, показывающее расположение или спроецированные на них объекты в принятой системе условных </a:t>
            </a:r>
            <a:r>
              <a:rPr lang="ru-RU" sz="2000" dirty="0" smtClean="0"/>
              <a:t>знаков.</a:t>
            </a:r>
          </a:p>
          <a:p>
            <a:pPr marL="0" indent="0" algn="just">
              <a:buFont typeface="Wingdings" pitchFamily="2" charset="2"/>
              <a:buNone/>
              <a:defRPr/>
            </a:pPr>
            <a:r>
              <a:rPr lang="ru-RU" sz="2000" dirty="0" smtClean="0"/>
              <a:t>      1:10 </a:t>
            </a:r>
            <a:r>
              <a:rPr lang="ru-RU" sz="2000" dirty="0"/>
              <a:t>000 и крупнее — </a:t>
            </a:r>
            <a:r>
              <a:rPr lang="ru-RU" sz="2000" b="1" dirty="0"/>
              <a:t>топографический план</a:t>
            </a:r>
            <a:r>
              <a:rPr lang="ru-RU" sz="2000" dirty="0"/>
              <a:t>;</a:t>
            </a:r>
          </a:p>
          <a:p>
            <a:pPr marL="0" indent="0" algn="just">
              <a:buFont typeface="Wingdings" pitchFamily="2" charset="2"/>
              <a:buNone/>
              <a:defRPr/>
            </a:pPr>
            <a:r>
              <a:rPr lang="ru-RU" sz="2000" dirty="0" smtClean="0"/>
              <a:t>      1:25 </a:t>
            </a:r>
            <a:r>
              <a:rPr lang="ru-RU" sz="2000" dirty="0"/>
              <a:t>000 — 1:500 000 — </a:t>
            </a:r>
            <a:r>
              <a:rPr lang="ru-RU" sz="2000" b="1" dirty="0"/>
              <a:t>топографическая карта</a:t>
            </a:r>
            <a:r>
              <a:rPr lang="ru-RU" sz="2000" dirty="0"/>
              <a:t>;</a:t>
            </a:r>
          </a:p>
          <a:p>
            <a:pPr marL="0" indent="0" algn="just">
              <a:buFont typeface="Wingdings" pitchFamily="2" charset="2"/>
              <a:buNone/>
              <a:defRPr/>
            </a:pPr>
            <a:r>
              <a:rPr lang="ru-RU" sz="2000" dirty="0" smtClean="0"/>
              <a:t>      1:1 </a:t>
            </a:r>
            <a:r>
              <a:rPr lang="ru-RU" sz="2000" dirty="0"/>
              <a:t>000 000 и мельче — </a:t>
            </a:r>
            <a:r>
              <a:rPr lang="ru-RU" sz="2000" b="1" dirty="0"/>
              <a:t>географическая карта</a:t>
            </a:r>
            <a:r>
              <a:rPr lang="ru-RU" sz="2000" dirty="0"/>
              <a:t>.</a:t>
            </a:r>
          </a:p>
          <a:p>
            <a:pPr algn="just">
              <a:defRPr/>
            </a:pPr>
            <a:r>
              <a:rPr lang="ru-RU" sz="2000" b="1" dirty="0" smtClean="0"/>
              <a:t>Картограмма</a:t>
            </a:r>
            <a:r>
              <a:rPr lang="ru-RU" sz="2000" dirty="0"/>
              <a:t> — это способ картографического изображения (но не карта), визуально показывающая интенсивность какого-либо показателя в пределах территории на карте </a:t>
            </a:r>
          </a:p>
        </p:txBody>
      </p:sp>
    </p:spTree>
  </p:cSld>
  <p:clrMapOvr>
    <a:masterClrMapping/>
  </p:clrMapOvr>
  <p:transition advClick="0" advTm="2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ъект 2"/>
          <p:cNvSpPr>
            <a:spLocks noGrp="1"/>
          </p:cNvSpPr>
          <p:nvPr>
            <p:ph sz="half" idx="1"/>
          </p:nvPr>
        </p:nvSpPr>
        <p:spPr>
          <a:xfrm>
            <a:off x="563563" y="1011238"/>
            <a:ext cx="3979862" cy="5140325"/>
          </a:xfrm>
          <a:solidFill>
            <a:schemeClr val="bg1"/>
          </a:solidFill>
        </p:spPr>
        <p:txBody>
          <a:bodyPr/>
          <a:lstStyle/>
          <a:p>
            <a:pPr marL="0" indent="0" algn="ctr">
              <a:buFont typeface="Wingdings" pitchFamily="2" charset="2"/>
              <a:buNone/>
            </a:pPr>
            <a:r>
              <a:rPr lang="ru-RU" sz="2400" smtClean="0"/>
              <a:t>Будущее принадлежит ГИС-технологиям, содержащим начала искусственного интеллекта. Современные ГИС - это новейшие компьютерные разработки, основанные на применении космической и аэрофотосъемки, служащие для реализации глобальных государственных программ. </a:t>
            </a:r>
          </a:p>
        </p:txBody>
      </p:sp>
      <p:sp>
        <p:nvSpPr>
          <p:cNvPr id="11267" name="Номер слайда 4"/>
          <p:cNvSpPr>
            <a:spLocks noGrp="1"/>
          </p:cNvSpPr>
          <p:nvPr>
            <p:ph type="sldNum" sz="quarter" idx="11"/>
          </p:nvPr>
        </p:nvSpPr>
        <p:spPr>
          <a:noFill/>
          <a:ln>
            <a:miter lim="800000"/>
            <a:headEnd/>
            <a:tailEnd/>
          </a:ln>
        </p:spPr>
        <p:txBody>
          <a:bodyPr/>
          <a:lstStyle/>
          <a:p>
            <a:fld id="{F43861A8-25ED-4D30-90A2-7D6FBC555CB1}" type="slidenum">
              <a:rPr lang="en-GB" altLang="ru-RU" smtClean="0"/>
              <a:pPr/>
              <a:t>18</a:t>
            </a:fld>
            <a:endParaRPr lang="en-GB" altLang="ru-RU" smtClean="0"/>
          </a:p>
        </p:txBody>
      </p:sp>
      <p:sp>
        <p:nvSpPr>
          <p:cNvPr id="11268" name="AutoShape 2" descr="географические информационные системы "/>
          <p:cNvSpPr>
            <a:spLocks noChangeAspect="1" noChangeArrowheads="1"/>
          </p:cNvSpPr>
          <p:nvPr/>
        </p:nvSpPr>
        <p:spPr bwMode="auto">
          <a:xfrm>
            <a:off x="168275" y="-182563"/>
            <a:ext cx="304800" cy="304801"/>
          </a:xfrm>
          <a:prstGeom prst="rect">
            <a:avLst/>
          </a:prstGeom>
          <a:noFill/>
          <a:ln w="9525">
            <a:noFill/>
            <a:miter lim="800000"/>
            <a:headEnd/>
            <a:tailEnd/>
          </a:ln>
        </p:spPr>
        <p:txBody>
          <a:bodyPr/>
          <a:lstStyle/>
          <a:p>
            <a:endParaRPr lang="ru-RU"/>
          </a:p>
        </p:txBody>
      </p:sp>
      <p:sp>
        <p:nvSpPr>
          <p:cNvPr id="11269" name="AutoShape 4" descr="географические информационные системы "/>
          <p:cNvSpPr>
            <a:spLocks noChangeAspect="1" noChangeArrowheads="1"/>
          </p:cNvSpPr>
          <p:nvPr/>
        </p:nvSpPr>
        <p:spPr bwMode="auto">
          <a:xfrm>
            <a:off x="320675" y="-30163"/>
            <a:ext cx="304800" cy="304801"/>
          </a:xfrm>
          <a:prstGeom prst="rect">
            <a:avLst/>
          </a:prstGeom>
          <a:noFill/>
          <a:ln w="9525">
            <a:noFill/>
            <a:miter lim="800000"/>
            <a:headEnd/>
            <a:tailEnd/>
          </a:ln>
        </p:spPr>
        <p:txBody>
          <a:bodyPr/>
          <a:lstStyle/>
          <a:p>
            <a:endParaRPr lang="ru-RU"/>
          </a:p>
        </p:txBody>
      </p:sp>
      <p:sp>
        <p:nvSpPr>
          <p:cNvPr id="11270" name="AutoShape 6" descr="географические информационные системы "/>
          <p:cNvSpPr>
            <a:spLocks noChangeAspect="1" noChangeArrowheads="1"/>
          </p:cNvSpPr>
          <p:nvPr/>
        </p:nvSpPr>
        <p:spPr bwMode="auto">
          <a:xfrm>
            <a:off x="473075" y="122238"/>
            <a:ext cx="304800" cy="304800"/>
          </a:xfrm>
          <a:prstGeom prst="rect">
            <a:avLst/>
          </a:prstGeom>
          <a:noFill/>
          <a:ln w="9525">
            <a:noFill/>
            <a:miter lim="800000"/>
            <a:headEnd/>
            <a:tailEnd/>
          </a:ln>
        </p:spPr>
        <p:txBody>
          <a:bodyPr/>
          <a:lstStyle/>
          <a:p>
            <a:endParaRPr lang="ru-RU"/>
          </a:p>
        </p:txBody>
      </p:sp>
      <p:sp>
        <p:nvSpPr>
          <p:cNvPr id="11271" name="AutoShape 8" descr="https://www.syl.ru/Q5tl76/5fc07czlOYe/NWY/rLaJCT/UacwO/kCG0SJF/hPFj4PfSk/IMd/kIyKN/62Rvq-EVAM/qc"/>
          <p:cNvSpPr>
            <a:spLocks noChangeAspect="1" noChangeArrowheads="1"/>
          </p:cNvSpPr>
          <p:nvPr/>
        </p:nvSpPr>
        <p:spPr bwMode="auto">
          <a:xfrm>
            <a:off x="625475" y="274638"/>
            <a:ext cx="304800" cy="304800"/>
          </a:xfrm>
          <a:prstGeom prst="rect">
            <a:avLst/>
          </a:prstGeom>
          <a:noFill/>
          <a:ln w="9525">
            <a:noFill/>
            <a:miter lim="800000"/>
            <a:headEnd/>
            <a:tailEnd/>
          </a:ln>
        </p:spPr>
        <p:txBody>
          <a:bodyPr/>
          <a:lstStyle/>
          <a:p>
            <a:endParaRPr lang="ru-RU"/>
          </a:p>
        </p:txBody>
      </p:sp>
      <p:sp>
        <p:nvSpPr>
          <p:cNvPr id="11272" name="AutoShape 10" descr="https://www.syl.ru/Q5tl76/5fc07czlOYe/NWY/rLaJCT/UacwO/kCG0SJF/hPFj4PfSk/IMd/kIyKN/62Rvq-EVAM/qc"/>
          <p:cNvSpPr>
            <a:spLocks noChangeAspect="1" noChangeArrowheads="1"/>
          </p:cNvSpPr>
          <p:nvPr/>
        </p:nvSpPr>
        <p:spPr bwMode="auto">
          <a:xfrm>
            <a:off x="777875" y="427038"/>
            <a:ext cx="304800" cy="304800"/>
          </a:xfrm>
          <a:prstGeom prst="rect">
            <a:avLst/>
          </a:prstGeom>
          <a:noFill/>
          <a:ln w="9525">
            <a:noFill/>
            <a:miter lim="800000"/>
            <a:headEnd/>
            <a:tailEnd/>
          </a:ln>
        </p:spPr>
        <p:txBody>
          <a:bodyPr/>
          <a:lstStyle/>
          <a:p>
            <a:endParaRPr lang="ru-RU"/>
          </a:p>
        </p:txBody>
      </p:sp>
      <p:sp>
        <p:nvSpPr>
          <p:cNvPr id="11273" name="AutoShape 12" descr="https://www.syl.ru/Q5tl76/5fc07czlOYe/NWY/rLaJCT/UacwO/kCG0SJF/hPFj4PfSk/IMd/kIyKN/62Rvq-EVAM/qc"/>
          <p:cNvSpPr>
            <a:spLocks noChangeAspect="1" noChangeArrowheads="1"/>
          </p:cNvSpPr>
          <p:nvPr/>
        </p:nvSpPr>
        <p:spPr bwMode="auto">
          <a:xfrm>
            <a:off x="930275" y="579438"/>
            <a:ext cx="304800" cy="304800"/>
          </a:xfrm>
          <a:prstGeom prst="rect">
            <a:avLst/>
          </a:prstGeom>
          <a:noFill/>
          <a:ln w="9525">
            <a:noFill/>
            <a:miter lim="800000"/>
            <a:headEnd/>
            <a:tailEnd/>
          </a:ln>
        </p:spPr>
        <p:txBody>
          <a:bodyPr/>
          <a:lstStyle/>
          <a:p>
            <a:endParaRPr lang="ru-RU"/>
          </a:p>
        </p:txBody>
      </p:sp>
      <p:sp>
        <p:nvSpPr>
          <p:cNvPr id="11274" name="AutoShape 14" descr="https://www.syl.ru/Q5tl76/5fc07czlOYe/NWY/rLaJCT/UacwO/kCG0SJF/hPFj4PfSk/IMd/kIyKN/62Rvq-EVAM/qc"/>
          <p:cNvSpPr>
            <a:spLocks noChangeAspect="1" noChangeArrowheads="1"/>
          </p:cNvSpPr>
          <p:nvPr/>
        </p:nvSpPr>
        <p:spPr bwMode="auto">
          <a:xfrm>
            <a:off x="1082675" y="731838"/>
            <a:ext cx="304800" cy="304800"/>
          </a:xfrm>
          <a:prstGeom prst="rect">
            <a:avLst/>
          </a:prstGeom>
          <a:noFill/>
          <a:ln w="9525">
            <a:noFill/>
            <a:miter lim="800000"/>
            <a:headEnd/>
            <a:tailEnd/>
          </a:ln>
        </p:spPr>
        <p:txBody>
          <a:bodyPr/>
          <a:lstStyle/>
          <a:p>
            <a:endParaRPr lang="ru-RU"/>
          </a:p>
        </p:txBody>
      </p:sp>
      <p:sp>
        <p:nvSpPr>
          <p:cNvPr id="11275" name="AutoShape 16" descr="https://www.syl.ru/Q5tl76/5fc07czlOYe/NWY/rLaJCT/UacwO/kCG0SJF/hPFj4PfSk/IMd/kIyKN/62Rvq-EVAM/qc"/>
          <p:cNvSpPr>
            <a:spLocks noChangeAspect="1" noChangeArrowheads="1"/>
          </p:cNvSpPr>
          <p:nvPr/>
        </p:nvSpPr>
        <p:spPr bwMode="auto">
          <a:xfrm>
            <a:off x="1235075" y="884238"/>
            <a:ext cx="304800" cy="304800"/>
          </a:xfrm>
          <a:prstGeom prst="rect">
            <a:avLst/>
          </a:prstGeom>
          <a:noFill/>
          <a:ln w="9525">
            <a:noFill/>
            <a:miter lim="800000"/>
            <a:headEnd/>
            <a:tailEnd/>
          </a:ln>
        </p:spPr>
        <p:txBody>
          <a:bodyPr/>
          <a:lstStyle/>
          <a:p>
            <a:endParaRPr lang="ru-RU"/>
          </a:p>
        </p:txBody>
      </p:sp>
      <p:sp>
        <p:nvSpPr>
          <p:cNvPr id="11276" name="AutoShape 18" descr="https://www.syl.ru/Q5tl76/5fc07czlOYe/NWY/rLaJCT/UacwO/kCG0SJF/hPFj4PfSk/IMd/kIyKN/62Rvq-EVAM/qc"/>
          <p:cNvSpPr>
            <a:spLocks noChangeAspect="1" noChangeArrowheads="1"/>
          </p:cNvSpPr>
          <p:nvPr/>
        </p:nvSpPr>
        <p:spPr bwMode="auto">
          <a:xfrm>
            <a:off x="1387475" y="1036638"/>
            <a:ext cx="304800" cy="304800"/>
          </a:xfrm>
          <a:prstGeom prst="rect">
            <a:avLst/>
          </a:prstGeom>
          <a:noFill/>
          <a:ln w="9525">
            <a:noFill/>
            <a:miter lim="800000"/>
            <a:headEnd/>
            <a:tailEnd/>
          </a:ln>
        </p:spPr>
        <p:txBody>
          <a:bodyPr/>
          <a:lstStyle/>
          <a:p>
            <a:endParaRPr lang="ru-RU"/>
          </a:p>
        </p:txBody>
      </p:sp>
      <p:sp>
        <p:nvSpPr>
          <p:cNvPr id="11277" name="AutoShape 20" descr="https://www.syl.ru/Q5tl76/5fc07czlOYe/NWY/rLaJCT/UacwO/kCG0SJF/hPFj4PfSk/IMd/kIyKN/62Rvq-EVAM/qc"/>
          <p:cNvSpPr>
            <a:spLocks noChangeAspect="1" noChangeArrowheads="1"/>
          </p:cNvSpPr>
          <p:nvPr/>
        </p:nvSpPr>
        <p:spPr bwMode="auto">
          <a:xfrm>
            <a:off x="1539875" y="1189038"/>
            <a:ext cx="304800" cy="304800"/>
          </a:xfrm>
          <a:prstGeom prst="rect">
            <a:avLst/>
          </a:prstGeom>
          <a:noFill/>
          <a:ln w="9525">
            <a:noFill/>
            <a:miter lim="800000"/>
            <a:headEnd/>
            <a:tailEnd/>
          </a:ln>
        </p:spPr>
        <p:txBody>
          <a:bodyPr/>
          <a:lstStyle/>
          <a:p>
            <a:endParaRPr lang="ru-RU"/>
          </a:p>
        </p:txBody>
      </p:sp>
      <p:pic>
        <p:nvPicPr>
          <p:cNvPr id="11278" name="Picture 21" descr="C:\Users\User\Desktop\qc.jpg"/>
          <p:cNvPicPr>
            <a:picLocks noChangeAspect="1" noChangeArrowheads="1"/>
          </p:cNvPicPr>
          <p:nvPr/>
        </p:nvPicPr>
        <p:blipFill>
          <a:blip r:embed="rId2"/>
          <a:srcRect/>
          <a:stretch>
            <a:fillRect/>
          </a:stretch>
        </p:blipFill>
        <p:spPr bwMode="auto">
          <a:xfrm>
            <a:off x="4543425" y="987425"/>
            <a:ext cx="4329113" cy="4811713"/>
          </a:xfrm>
          <a:prstGeom prst="rect">
            <a:avLst/>
          </a:prstGeom>
          <a:noFill/>
          <a:ln w="9525">
            <a:noFill/>
            <a:miter lim="800000"/>
            <a:headEnd/>
            <a:tailEnd/>
          </a:ln>
        </p:spPr>
      </p:pic>
    </p:spTree>
  </p:cSld>
  <p:clrMapOvr>
    <a:masterClrMapping/>
  </p:clrMapOvr>
  <p:transition advClick="0" advTm="2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760413" y="2757488"/>
            <a:ext cx="8001000" cy="1143000"/>
          </a:xfrm>
        </p:spPr>
        <p:txBody>
          <a:bodyPr/>
          <a:lstStyle/>
          <a:p>
            <a:r>
              <a:rPr lang="kk-KZ" sz="5400" smtClean="0"/>
              <a:t>Спасибо за внимание!</a:t>
            </a:r>
            <a:endParaRPr lang="ru-RU" sz="5400" smtClean="0"/>
          </a:p>
        </p:txBody>
      </p:sp>
      <p:sp>
        <p:nvSpPr>
          <p:cNvPr id="12291" name="Номер слайда 4"/>
          <p:cNvSpPr>
            <a:spLocks noGrp="1"/>
          </p:cNvSpPr>
          <p:nvPr>
            <p:ph type="sldNum" sz="quarter" idx="11"/>
          </p:nvPr>
        </p:nvSpPr>
        <p:spPr>
          <a:noFill/>
          <a:ln>
            <a:miter lim="800000"/>
            <a:headEnd/>
            <a:tailEnd/>
          </a:ln>
        </p:spPr>
        <p:txBody>
          <a:bodyPr/>
          <a:lstStyle/>
          <a:p>
            <a:fld id="{F1F27DD1-385F-4C28-B813-801345F27160}" type="slidenum">
              <a:rPr lang="en-GB" altLang="ru-RU" smtClean="0"/>
              <a:pPr/>
              <a:t>19</a:t>
            </a:fld>
            <a:endParaRPr lang="en-GB" altLang="ru-RU" smtClean="0"/>
          </a:p>
        </p:txBody>
      </p:sp>
    </p:spTree>
  </p:cSld>
  <p:clrMapOvr>
    <a:masterClrMapping/>
  </p:clrMapOvr>
  <p:transition advClick="0" advTm="2000"/>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50</TotalTime>
  <Words>748</Words>
  <Application>Microsoft Office PowerPoint</Application>
  <PresentationFormat>Экран (4:3)</PresentationFormat>
  <Paragraphs>84</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Солнцестояние</vt:lpstr>
      <vt:lpstr>Слайд 1</vt:lpstr>
      <vt:lpstr>2.1 Периоды развития ГИС  </vt:lpstr>
      <vt:lpstr>Слайд 3</vt:lpstr>
      <vt:lpstr>Слайд 4</vt:lpstr>
      <vt:lpstr>Слайд 5</vt:lpstr>
      <vt:lpstr>Слайд 6</vt:lpstr>
      <vt:lpstr>2.2 Основные черты развития геоинформатики в Казахстане</vt:lpstr>
      <vt:lpstr>Слайд 8</vt:lpstr>
      <vt:lpstr>Слайд 9</vt:lpstr>
      <vt:lpstr>Слайд 10</vt:lpstr>
      <vt:lpstr>Информационная система – это система, выполняющая процедуры над данными для получения информации, полезной для принятия решений.</vt:lpstr>
      <vt:lpstr>Геоинформационная система – это информационная система, использующая географически координированные данные</vt:lpstr>
      <vt:lpstr>Главные задачи Функции ГИС - это ряд операций по:</vt:lpstr>
      <vt:lpstr>Архитектура системы</vt:lpstr>
      <vt:lpstr>Слайд 15</vt:lpstr>
      <vt:lpstr>Источники пространсвтенных данных</vt:lpstr>
      <vt:lpstr>Слайд 17</vt:lpstr>
      <vt:lpstr>Слайд 18</vt:lpstr>
      <vt:lpstr>Спасибо за внимание!</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Ganat</cp:lastModifiedBy>
  <cp:revision>10</cp:revision>
  <dcterms:created xsi:type="dcterms:W3CDTF">2016-02-14T06:05:03Z</dcterms:created>
  <dcterms:modified xsi:type="dcterms:W3CDTF">2020-09-09T08:37:19Z</dcterms:modified>
</cp:coreProperties>
</file>